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Lst>
  <p:sldSz cx="15125700" cy="10693400"/>
  <p:notesSz cx="15125700" cy="10693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368" y="43"/>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134427" y="3314954"/>
            <a:ext cx="12856845" cy="2245614"/>
          </a:xfrm>
          <a:prstGeom prst="rect">
            <a:avLst/>
          </a:prstGeom>
        </p:spPr>
        <p:txBody>
          <a:bodyPr wrap="square" lIns="0" tIns="0" rIns="0" bIns="0">
            <a:spAutoFit/>
          </a:bodyPr>
          <a:lstStyle>
            <a:lvl1pPr>
              <a:defRPr sz="2800" b="0" i="0">
                <a:solidFill>
                  <a:srgbClr val="4475A0"/>
                </a:solidFill>
                <a:latin typeface="Calibri"/>
                <a:cs typeface="Calibri"/>
              </a:defRPr>
            </a:lvl1pPr>
          </a:lstStyle>
          <a:p>
            <a:endParaRPr/>
          </a:p>
        </p:txBody>
      </p:sp>
      <p:sp>
        <p:nvSpPr>
          <p:cNvPr id="3" name="Holder 3"/>
          <p:cNvSpPr>
            <a:spLocks noGrp="1"/>
          </p:cNvSpPr>
          <p:nvPr>
            <p:ph type="subTitle" idx="4"/>
          </p:nvPr>
        </p:nvSpPr>
        <p:spPr>
          <a:xfrm>
            <a:off x="2268855" y="5988304"/>
            <a:ext cx="10587990"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9/11/2023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270299" y="471090"/>
            <a:ext cx="4109557" cy="852786"/>
          </a:xfrm>
          <a:prstGeom prst="rect">
            <a:avLst/>
          </a:prstGeom>
        </p:spPr>
      </p:pic>
      <p:sp>
        <p:nvSpPr>
          <p:cNvPr id="17" name="bg object 17"/>
          <p:cNvSpPr/>
          <p:nvPr/>
        </p:nvSpPr>
        <p:spPr>
          <a:xfrm>
            <a:off x="5039994" y="96634"/>
            <a:ext cx="4646930" cy="1122680"/>
          </a:xfrm>
          <a:custGeom>
            <a:avLst/>
            <a:gdLst/>
            <a:ahLst/>
            <a:cxnLst/>
            <a:rect l="l" t="t" r="r" b="b"/>
            <a:pathLst>
              <a:path w="4646930" h="1122680">
                <a:moveTo>
                  <a:pt x="0" y="1122057"/>
                </a:moveTo>
                <a:lnTo>
                  <a:pt x="4646930" y="1122057"/>
                </a:lnTo>
                <a:lnTo>
                  <a:pt x="4646930" y="0"/>
                </a:lnTo>
                <a:lnTo>
                  <a:pt x="0" y="0"/>
                </a:lnTo>
                <a:lnTo>
                  <a:pt x="0" y="1122057"/>
                </a:lnTo>
                <a:close/>
              </a:path>
            </a:pathLst>
          </a:custGeom>
          <a:ln w="31750">
            <a:solidFill>
              <a:srgbClr val="5B9BD4"/>
            </a:solidFill>
          </a:ln>
        </p:spPr>
        <p:txBody>
          <a:bodyPr wrap="square" lIns="0" tIns="0" rIns="0" bIns="0" rtlCol="0"/>
          <a:lstStyle/>
          <a:p>
            <a:endParaRPr/>
          </a:p>
        </p:txBody>
      </p:sp>
      <p:pic>
        <p:nvPicPr>
          <p:cNvPr id="18" name="bg object 18"/>
          <p:cNvPicPr/>
          <p:nvPr/>
        </p:nvPicPr>
        <p:blipFill>
          <a:blip r:embed="rId3" cstate="print"/>
          <a:stretch>
            <a:fillRect/>
          </a:stretch>
        </p:blipFill>
        <p:spPr>
          <a:xfrm>
            <a:off x="6682739" y="15239"/>
            <a:ext cx="1438655" cy="803148"/>
          </a:xfrm>
          <a:prstGeom prst="rect">
            <a:avLst/>
          </a:prstGeom>
        </p:spPr>
      </p:pic>
      <p:pic>
        <p:nvPicPr>
          <p:cNvPr id="19" name="bg object 19"/>
          <p:cNvPicPr/>
          <p:nvPr/>
        </p:nvPicPr>
        <p:blipFill>
          <a:blip r:embed="rId4" cstate="print"/>
          <a:stretch>
            <a:fillRect/>
          </a:stretch>
        </p:blipFill>
        <p:spPr>
          <a:xfrm>
            <a:off x="5003291" y="499871"/>
            <a:ext cx="4718304" cy="803148"/>
          </a:xfrm>
          <a:prstGeom prst="rect">
            <a:avLst/>
          </a:prstGeom>
        </p:spPr>
      </p:pic>
      <p:sp>
        <p:nvSpPr>
          <p:cNvPr id="2" name="Holder 2"/>
          <p:cNvSpPr>
            <a:spLocks noGrp="1"/>
          </p:cNvSpPr>
          <p:nvPr>
            <p:ph type="title"/>
          </p:nvPr>
        </p:nvSpPr>
        <p:spPr/>
        <p:txBody>
          <a:bodyPr lIns="0" tIns="0" rIns="0" bIns="0"/>
          <a:lstStyle>
            <a:lvl1pPr>
              <a:defRPr sz="2800" b="0" i="0">
                <a:solidFill>
                  <a:srgbClr val="4475A0"/>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9/11/2023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0" i="0">
                <a:solidFill>
                  <a:srgbClr val="4475A0"/>
                </a:solidFill>
                <a:latin typeface="Calibri"/>
                <a:cs typeface="Calibri"/>
              </a:defRPr>
            </a:lvl1pPr>
          </a:lstStyle>
          <a:p>
            <a:endParaRPr/>
          </a:p>
        </p:txBody>
      </p:sp>
      <p:sp>
        <p:nvSpPr>
          <p:cNvPr id="3" name="Holder 3"/>
          <p:cNvSpPr>
            <a:spLocks noGrp="1"/>
          </p:cNvSpPr>
          <p:nvPr>
            <p:ph sz="half" idx="2"/>
          </p:nvPr>
        </p:nvSpPr>
        <p:spPr>
          <a:xfrm>
            <a:off x="756285" y="2459482"/>
            <a:ext cx="657967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7789735" y="2459482"/>
            <a:ext cx="657967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9/11/2023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0" i="0">
                <a:solidFill>
                  <a:srgbClr val="4475A0"/>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9/11/2023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270299" y="471090"/>
            <a:ext cx="4109557" cy="852786"/>
          </a:xfrm>
          <a:prstGeom prst="rect">
            <a:avLst/>
          </a:prstGeom>
        </p:spPr>
      </p:pic>
      <p:pic>
        <p:nvPicPr>
          <p:cNvPr id="17" name="bg object 17"/>
          <p:cNvPicPr/>
          <p:nvPr/>
        </p:nvPicPr>
        <p:blipFill>
          <a:blip r:embed="rId3" cstate="print"/>
          <a:stretch>
            <a:fillRect/>
          </a:stretch>
        </p:blipFill>
        <p:spPr>
          <a:xfrm>
            <a:off x="6682740" y="448055"/>
            <a:ext cx="1438655" cy="803148"/>
          </a:xfrm>
          <a:prstGeom prst="rect">
            <a:avLst/>
          </a:prstGeom>
        </p:spPr>
      </p:pic>
      <p:pic>
        <p:nvPicPr>
          <p:cNvPr id="18" name="bg object 18"/>
          <p:cNvPicPr/>
          <p:nvPr/>
        </p:nvPicPr>
        <p:blipFill>
          <a:blip r:embed="rId4" cstate="print"/>
          <a:stretch>
            <a:fillRect/>
          </a:stretch>
        </p:blipFill>
        <p:spPr>
          <a:xfrm>
            <a:off x="5369052" y="932687"/>
            <a:ext cx="3986784" cy="803148"/>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9/11/2023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270299" y="471090"/>
            <a:ext cx="4109557" cy="852786"/>
          </a:xfrm>
          <a:prstGeom prst="rect">
            <a:avLst/>
          </a:prstGeom>
        </p:spPr>
      </p:pic>
      <p:sp>
        <p:nvSpPr>
          <p:cNvPr id="2" name="Holder 2"/>
          <p:cNvSpPr>
            <a:spLocks noGrp="1"/>
          </p:cNvSpPr>
          <p:nvPr>
            <p:ph type="title"/>
          </p:nvPr>
        </p:nvSpPr>
        <p:spPr>
          <a:xfrm>
            <a:off x="5082666" y="44347"/>
            <a:ext cx="4588509" cy="995680"/>
          </a:xfrm>
          <a:prstGeom prst="rect">
            <a:avLst/>
          </a:prstGeom>
        </p:spPr>
        <p:txBody>
          <a:bodyPr wrap="square" lIns="0" tIns="0" rIns="0" bIns="0">
            <a:spAutoFit/>
          </a:bodyPr>
          <a:lstStyle>
            <a:lvl1pPr>
              <a:defRPr sz="2800" b="0" i="0">
                <a:solidFill>
                  <a:srgbClr val="4475A0"/>
                </a:solidFill>
                <a:latin typeface="Calibri"/>
                <a:cs typeface="Calibri"/>
              </a:defRPr>
            </a:lvl1pPr>
          </a:lstStyle>
          <a:p>
            <a:endParaRPr/>
          </a:p>
        </p:txBody>
      </p:sp>
      <p:sp>
        <p:nvSpPr>
          <p:cNvPr id="3" name="Holder 3"/>
          <p:cNvSpPr>
            <a:spLocks noGrp="1"/>
          </p:cNvSpPr>
          <p:nvPr>
            <p:ph type="body" idx="1"/>
          </p:nvPr>
        </p:nvSpPr>
        <p:spPr>
          <a:xfrm>
            <a:off x="756285" y="2459482"/>
            <a:ext cx="13613130"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5142738" y="9944862"/>
            <a:ext cx="4840224"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756285" y="9944862"/>
            <a:ext cx="3478911"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9/11/2023</a:t>
            </a:fld>
            <a:endParaRPr lang="en-US"/>
          </a:p>
        </p:txBody>
      </p:sp>
      <p:sp>
        <p:nvSpPr>
          <p:cNvPr id="6" name="Holder 6"/>
          <p:cNvSpPr>
            <a:spLocks noGrp="1"/>
          </p:cNvSpPr>
          <p:nvPr>
            <p:ph type="sldNum" sz="quarter" idx="7"/>
          </p:nvPr>
        </p:nvSpPr>
        <p:spPr>
          <a:xfrm>
            <a:off x="10890504" y="9944862"/>
            <a:ext cx="3478911"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hyperlink" Target="https://www.bbc.co.uk/bitesize/subjects/zphybqt" TargetMode="External"/><Relationship Id="rId7" Type="http://schemas.openxmlformats.org/officeDocument/2006/relationships/image" Target="../media/image5.jpeg"/><Relationship Id="rId2" Type="http://schemas.openxmlformats.org/officeDocument/2006/relationships/hyperlink" Target="mailto:yearr@cheddington.bucks.sch.uk" TargetMode="External"/><Relationship Id="rId1" Type="http://schemas.openxmlformats.org/officeDocument/2006/relationships/slideLayout" Target="../slideLayouts/slideLayout5.xml"/><Relationship Id="rId6" Type="http://schemas.openxmlformats.org/officeDocument/2006/relationships/hyperlink" Target="https://www.bbc.co.uk/cbeebies/curations/starting-school-curation" TargetMode="External"/><Relationship Id="rId5" Type="http://schemas.openxmlformats.org/officeDocument/2006/relationships/hyperlink" Target="https://www.bbc.co.uk/cbeebies/grownups/understanding-the-world" TargetMode="External"/><Relationship Id="rId10" Type="http://schemas.openxmlformats.org/officeDocument/2006/relationships/image" Target="../media/image10.png"/><Relationship Id="rId4" Type="http://schemas.openxmlformats.org/officeDocument/2006/relationships/hyperlink" Target="https://www.phonicsbloom.com/uk/game/list/phonics-games-phase-2" TargetMode="External"/><Relationship Id="rId9"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171450" y="1206643"/>
            <a:ext cx="5523038" cy="9263433"/>
          </a:xfrm>
          <a:prstGeom prst="rect">
            <a:avLst/>
          </a:prstGeom>
          <a:ln w="31750">
            <a:solidFill>
              <a:srgbClr val="5B9BD4"/>
            </a:solidFill>
          </a:ln>
        </p:spPr>
        <p:txBody>
          <a:bodyPr vert="horz" wrap="square" lIns="0" tIns="17145" rIns="0" bIns="0" rtlCol="0">
            <a:spAutoFit/>
          </a:bodyPr>
          <a:lstStyle/>
          <a:p>
            <a:pPr marL="52069">
              <a:lnSpc>
                <a:spcPct val="100000"/>
              </a:lnSpc>
              <a:spcBef>
                <a:spcPts val="135"/>
              </a:spcBef>
            </a:pPr>
            <a:r>
              <a:rPr lang="en-GB" sz="2000" b="1" u="sng" spc="-10" dirty="0">
                <a:solidFill>
                  <a:srgbClr val="4475A0"/>
                </a:solidFill>
                <a:uFill>
                  <a:solidFill>
                    <a:srgbClr val="4475A0"/>
                  </a:solidFill>
                </a:uFill>
                <a:latin typeface="Tahoma" panose="020B0604030504040204" pitchFamily="34" charset="0"/>
                <a:ea typeface="Tahoma" panose="020B0604030504040204" pitchFamily="34" charset="0"/>
                <a:cs typeface="Tahoma" panose="020B0604030504040204" pitchFamily="34" charset="0"/>
              </a:rPr>
              <a:t>Literacy</a:t>
            </a:r>
          </a:p>
          <a:p>
            <a:pPr marL="52069">
              <a:lnSpc>
                <a:spcPct val="100000"/>
              </a:lnSpc>
              <a:spcBef>
                <a:spcPts val="135"/>
              </a:spcBef>
            </a:pPr>
            <a:r>
              <a:rPr lang="en-GB" sz="2000" b="1" spc="-10" dirty="0">
                <a:solidFill>
                  <a:srgbClr val="4475A0"/>
                </a:solidFill>
                <a:uFill>
                  <a:solidFill>
                    <a:srgbClr val="4475A0"/>
                  </a:solidFill>
                </a:uFill>
                <a:latin typeface="Tahoma" panose="020B0604030504040204" pitchFamily="34" charset="0"/>
                <a:ea typeface="Tahoma" panose="020B0604030504040204" pitchFamily="34" charset="0"/>
                <a:cs typeface="Tahoma" panose="020B0604030504040204" pitchFamily="34" charset="0"/>
              </a:rPr>
              <a:t>Reading</a:t>
            </a:r>
          </a:p>
          <a:p>
            <a:pPr marL="342900" indent="-342900">
              <a:buFont typeface="Arial" panose="020B0604020202020204" pitchFamily="34" charset="0"/>
              <a:buChar char="•"/>
            </a:pPr>
            <a:r>
              <a:rPr lang="en-GB" sz="2000" dirty="0">
                <a:latin typeface="Tahoma" panose="020B0604030504040204" pitchFamily="34" charset="0"/>
                <a:ea typeface="Tahoma" panose="020B0604030504040204" pitchFamily="34" charset="0"/>
                <a:cs typeface="Tahoma" panose="020B0604030504040204" pitchFamily="34" charset="0"/>
              </a:rPr>
              <a:t>The children will start to take home a book each week</a:t>
            </a:r>
          </a:p>
          <a:p>
            <a:pPr marL="342900" indent="-342900">
              <a:buFont typeface="Arial" panose="020B0604020202020204" pitchFamily="34" charset="0"/>
              <a:buChar char="•"/>
            </a:pPr>
            <a:r>
              <a:rPr lang="en-GB" sz="2000" dirty="0">
                <a:latin typeface="Tahoma" panose="020B0604030504040204" pitchFamily="34" charset="0"/>
                <a:ea typeface="Tahoma" panose="020B0604030504040204" pitchFamily="34" charset="0"/>
                <a:cs typeface="Tahoma" panose="020B0604030504040204" pitchFamily="34" charset="0"/>
              </a:rPr>
              <a:t>Please write in the diary whenever your child reads with you or another adult</a:t>
            </a:r>
          </a:p>
          <a:p>
            <a:pPr marL="342900" indent="-342900">
              <a:buFont typeface="Arial" panose="020B0604020202020204" pitchFamily="34" charset="0"/>
              <a:buChar char="•"/>
            </a:pPr>
            <a:r>
              <a:rPr lang="en-GB" sz="2000" dirty="0">
                <a:latin typeface="Tahoma" panose="020B0604030504040204" pitchFamily="34" charset="0"/>
                <a:ea typeface="Tahoma" panose="020B0604030504040204" pitchFamily="34" charset="0"/>
                <a:cs typeface="Tahoma" panose="020B0604030504040204" pitchFamily="34" charset="0"/>
              </a:rPr>
              <a:t>First books are picture based. The children need to tell a story/talk about the pictures</a:t>
            </a:r>
          </a:p>
          <a:p>
            <a:pPr marL="342900" indent="-342900">
              <a:buFont typeface="Arial" panose="020B0604020202020204" pitchFamily="34" charset="0"/>
              <a:buChar char="•"/>
            </a:pPr>
            <a:r>
              <a:rPr lang="en-GB" sz="2000" dirty="0">
                <a:latin typeface="Tahoma" panose="020B0604030504040204" pitchFamily="34" charset="0"/>
                <a:ea typeface="Tahoma" panose="020B0604030504040204" pitchFamily="34" charset="0"/>
                <a:cs typeface="Tahoma" panose="020B0604030504040204" pitchFamily="34" charset="0"/>
              </a:rPr>
              <a:t>Please also share story books, look at signs, read labels, sing rhymes and songs</a:t>
            </a:r>
          </a:p>
          <a:p>
            <a:pPr marL="342900" indent="-342900">
              <a:buFont typeface="Arial" panose="020B0604020202020204" pitchFamily="34" charset="0"/>
              <a:buChar char="•"/>
            </a:pPr>
            <a:r>
              <a:rPr lang="en-GB" sz="2000" dirty="0">
                <a:latin typeface="Tahoma" panose="020B0604030504040204" pitchFamily="34" charset="0"/>
                <a:ea typeface="Tahoma" panose="020B0604030504040204" pitchFamily="34" charset="0"/>
                <a:cs typeface="Tahoma" panose="020B0604030504040204" pitchFamily="34" charset="0"/>
              </a:rPr>
              <a:t>Regular reading at home will enable your child to make more progress</a:t>
            </a:r>
          </a:p>
          <a:p>
            <a:pPr marL="342900" indent="-342900">
              <a:buFont typeface="Arial" panose="020B0604020202020204" pitchFamily="34" charset="0"/>
              <a:buChar char="•"/>
            </a:pPr>
            <a:r>
              <a:rPr lang="en-GB" sz="2000" b="1" u="sng" dirty="0">
                <a:latin typeface="Tahoma" panose="020B0604030504040204" pitchFamily="34" charset="0"/>
                <a:ea typeface="Tahoma" panose="020B0604030504040204" pitchFamily="34" charset="0"/>
                <a:cs typeface="Tahoma" panose="020B0604030504040204" pitchFamily="34" charset="0"/>
              </a:rPr>
              <a:t>Please send reading folders in EVERYDAY.</a:t>
            </a:r>
          </a:p>
          <a:p>
            <a:r>
              <a:rPr lang="en-GB" sz="2000" b="1" dirty="0">
                <a:solidFill>
                  <a:schemeClr val="accent1"/>
                </a:solidFill>
                <a:latin typeface="Tahoma" panose="020B0604030504040204" pitchFamily="34" charset="0"/>
                <a:ea typeface="Tahoma" panose="020B0604030504040204" pitchFamily="34" charset="0"/>
                <a:cs typeface="Tahoma" panose="020B0604030504040204" pitchFamily="34" charset="0"/>
              </a:rPr>
              <a:t>Phonics</a:t>
            </a:r>
          </a:p>
          <a:p>
            <a:pPr marL="342900" indent="-342900">
              <a:buFont typeface="Arial" panose="020B0604020202020204" pitchFamily="34" charset="0"/>
              <a:buChar char="•"/>
            </a:pPr>
            <a:r>
              <a:rPr lang="en-GB" sz="2000" dirty="0">
                <a:latin typeface="Tahoma" pitchFamily="34" charset="0"/>
                <a:ea typeface="Tahoma" pitchFamily="34" charset="0"/>
                <a:cs typeface="Tahoma" pitchFamily="34" charset="0"/>
              </a:rPr>
              <a:t>The children will soon be working on </a:t>
            </a:r>
            <a:r>
              <a:rPr lang="en-GB" sz="2000" b="1" dirty="0">
                <a:latin typeface="Tahoma" pitchFamily="34" charset="0"/>
                <a:ea typeface="Tahoma" pitchFamily="34" charset="0"/>
                <a:cs typeface="Tahoma" pitchFamily="34" charset="0"/>
              </a:rPr>
              <a:t>Phase 2, </a:t>
            </a:r>
            <a:r>
              <a:rPr lang="en-GB" sz="2000" dirty="0">
                <a:latin typeface="Tahoma" pitchFamily="34" charset="0"/>
                <a:ea typeface="Tahoma" pitchFamily="34" charset="0"/>
                <a:cs typeface="Tahoma" pitchFamily="34" charset="0"/>
              </a:rPr>
              <a:t>which introduces the first set of single letter sounds. As soon as the children learn a few sounds they will learn to blend these sounds into words.</a:t>
            </a:r>
          </a:p>
          <a:p>
            <a:r>
              <a:rPr lang="en-GB" sz="2000" b="1" dirty="0">
                <a:solidFill>
                  <a:schemeClr val="accent1"/>
                </a:solidFill>
                <a:latin typeface="Tahoma" pitchFamily="34" charset="0"/>
                <a:ea typeface="Tahoma" pitchFamily="34" charset="0"/>
                <a:cs typeface="Tahoma" pitchFamily="34" charset="0"/>
              </a:rPr>
              <a:t>Writing</a:t>
            </a:r>
          </a:p>
          <a:p>
            <a:pPr marL="342900" indent="-342900">
              <a:buFont typeface="Arial" panose="020B0604020202020204" pitchFamily="34" charset="0"/>
              <a:buChar char="•"/>
            </a:pPr>
            <a:r>
              <a:rPr lang="en-GB" sz="2000" dirty="0">
                <a:solidFill>
                  <a:schemeClr val="tx1"/>
                </a:solidFill>
                <a:latin typeface="Tahoma" pitchFamily="34" charset="0"/>
                <a:ea typeface="Tahoma" pitchFamily="34" charset="0"/>
                <a:cs typeface="Tahoma" pitchFamily="34" charset="0"/>
              </a:rPr>
              <a:t>The children will be developing their FMC (</a:t>
            </a:r>
            <a:r>
              <a:rPr lang="en-GB" sz="2000">
                <a:solidFill>
                  <a:schemeClr val="tx1"/>
                </a:solidFill>
                <a:latin typeface="Tahoma" pitchFamily="34" charset="0"/>
                <a:ea typeface="Tahoma" pitchFamily="34" charset="0"/>
                <a:cs typeface="Tahoma" pitchFamily="34" charset="0"/>
              </a:rPr>
              <a:t>Fine Motor </a:t>
            </a:r>
            <a:r>
              <a:rPr lang="en-GB" sz="2000" dirty="0">
                <a:solidFill>
                  <a:schemeClr val="tx1"/>
                </a:solidFill>
                <a:latin typeface="Tahoma" pitchFamily="34" charset="0"/>
                <a:ea typeface="Tahoma" pitchFamily="34" charset="0"/>
                <a:cs typeface="Tahoma" pitchFamily="34" charset="0"/>
              </a:rPr>
              <a:t>C</a:t>
            </a:r>
            <a:r>
              <a:rPr lang="en-GB" sz="2000">
                <a:solidFill>
                  <a:schemeClr val="tx1"/>
                </a:solidFill>
                <a:latin typeface="Tahoma" pitchFamily="34" charset="0"/>
                <a:ea typeface="Tahoma" pitchFamily="34" charset="0"/>
                <a:cs typeface="Tahoma" pitchFamily="34" charset="0"/>
              </a:rPr>
              <a:t>ontrol</a:t>
            </a:r>
            <a:r>
              <a:rPr lang="en-GB" sz="2000" dirty="0">
                <a:solidFill>
                  <a:schemeClr val="tx1"/>
                </a:solidFill>
                <a:latin typeface="Tahoma" pitchFamily="34" charset="0"/>
                <a:ea typeface="Tahoma" pitchFamily="34" charset="0"/>
                <a:cs typeface="Tahoma" pitchFamily="34" charset="0"/>
              </a:rPr>
              <a:t>) everyday so that they develop their hand strength and other skills needed before they can write comfortably.</a:t>
            </a:r>
          </a:p>
          <a:p>
            <a:pPr marL="342900" indent="-342900">
              <a:buFont typeface="Arial" panose="020B0604020202020204" pitchFamily="34" charset="0"/>
              <a:buChar char="•"/>
            </a:pPr>
            <a:r>
              <a:rPr lang="en-GB" sz="2000" dirty="0">
                <a:solidFill>
                  <a:schemeClr val="tx1"/>
                </a:solidFill>
                <a:latin typeface="Tahoma" pitchFamily="34" charset="0"/>
                <a:ea typeface="Tahoma" pitchFamily="34" charset="0"/>
                <a:cs typeface="Tahoma" pitchFamily="34" charset="0"/>
              </a:rPr>
              <a:t>Children who are able to write will be supported to develop their skills, by writing different things e.g. lists, labels, cards.</a:t>
            </a:r>
          </a:p>
          <a:p>
            <a:endParaRPr lang="en-GB" sz="2000" b="1" dirty="0">
              <a:solidFill>
                <a:schemeClr val="accent1"/>
              </a:solidFill>
              <a:latin typeface="Tahoma" pitchFamily="34" charset="0"/>
              <a:ea typeface="Tahoma" pitchFamily="34" charset="0"/>
              <a:cs typeface="Tahoma" pitchFamily="34" charset="0"/>
            </a:endParaRPr>
          </a:p>
        </p:txBody>
      </p:sp>
      <p:sp>
        <p:nvSpPr>
          <p:cNvPr id="4" name="object 4"/>
          <p:cNvSpPr txBox="1"/>
          <p:nvPr/>
        </p:nvSpPr>
        <p:spPr>
          <a:xfrm>
            <a:off x="10112880" y="126404"/>
            <a:ext cx="4437380" cy="4941737"/>
          </a:xfrm>
          <a:prstGeom prst="rect">
            <a:avLst/>
          </a:prstGeom>
          <a:ln w="31750">
            <a:solidFill>
              <a:srgbClr val="5B9BD4"/>
            </a:solidFill>
          </a:ln>
        </p:spPr>
        <p:txBody>
          <a:bodyPr vert="horz" wrap="square" lIns="0" tIns="17145" rIns="0" bIns="0" rtlCol="0">
            <a:spAutoFit/>
          </a:bodyPr>
          <a:lstStyle/>
          <a:p>
            <a:pPr marL="52069">
              <a:lnSpc>
                <a:spcPct val="100000"/>
              </a:lnSpc>
              <a:spcBef>
                <a:spcPts val="135"/>
              </a:spcBef>
            </a:pPr>
            <a:r>
              <a:rPr sz="2000" b="1" u="sng" spc="-10" dirty="0">
                <a:solidFill>
                  <a:srgbClr val="4475A0"/>
                </a:solidFill>
                <a:uFill>
                  <a:solidFill>
                    <a:srgbClr val="4475A0"/>
                  </a:solidFill>
                </a:uFill>
                <a:latin typeface="Tahoma" panose="020B0604030504040204" pitchFamily="34" charset="0"/>
                <a:ea typeface="Tahoma" panose="020B0604030504040204" pitchFamily="34" charset="0"/>
                <a:cs typeface="Tahoma" panose="020B0604030504040204" pitchFamily="34" charset="0"/>
              </a:rPr>
              <a:t>Mathematics</a:t>
            </a:r>
            <a:endParaRPr lang="en-GB" sz="2000" b="1" dirty="0">
              <a:latin typeface="Tahoma" panose="020B0604030504040204" pitchFamily="34" charset="0"/>
              <a:ea typeface="Tahoma" panose="020B0604030504040204" pitchFamily="34" charset="0"/>
              <a:cs typeface="Tahoma" panose="020B0604030504040204" pitchFamily="34" charset="0"/>
            </a:endParaRPr>
          </a:p>
          <a:p>
            <a:endParaRPr lang="en-GB" sz="2000" dirty="0">
              <a:latin typeface="Tahoma" pitchFamily="34" charset="0"/>
              <a:ea typeface="Tahoma" pitchFamily="34" charset="0"/>
              <a:cs typeface="Tahoma" pitchFamily="34" charset="0"/>
            </a:endParaRPr>
          </a:p>
          <a:p>
            <a:pPr marL="342900" lvl="2" indent="-342900">
              <a:buFont typeface="Arial" panose="020B0604020202020204" pitchFamily="34" charset="0"/>
              <a:buChar char="•"/>
            </a:pPr>
            <a:r>
              <a:rPr lang="en-GB" sz="2000" dirty="0">
                <a:latin typeface="Tahoma" pitchFamily="34" charset="0"/>
                <a:ea typeface="Tahoma" pitchFamily="34" charset="0"/>
                <a:cs typeface="Tahoma" pitchFamily="34" charset="0"/>
              </a:rPr>
              <a:t>Numbers to 5 (developing a deep understanding of each number)</a:t>
            </a:r>
          </a:p>
          <a:p>
            <a:pPr marL="342900" lvl="2" indent="-342900">
              <a:buFont typeface="Arial" panose="020B0604020202020204" pitchFamily="34" charset="0"/>
              <a:buChar char="•"/>
            </a:pPr>
            <a:r>
              <a:rPr lang="en-GB" sz="2000" dirty="0">
                <a:latin typeface="Tahoma" pitchFamily="34" charset="0"/>
                <a:ea typeface="Tahoma" pitchFamily="34" charset="0"/>
                <a:cs typeface="Tahoma" pitchFamily="34" charset="0"/>
              </a:rPr>
              <a:t>Sorting objects into groups</a:t>
            </a:r>
          </a:p>
          <a:p>
            <a:pPr marL="342900" lvl="2" indent="-342900">
              <a:buFont typeface="Arial" panose="020B0604020202020204" pitchFamily="34" charset="0"/>
              <a:buChar char="•"/>
            </a:pPr>
            <a:r>
              <a:rPr lang="en-GB" sz="2000" dirty="0">
                <a:latin typeface="Tahoma" pitchFamily="34" charset="0"/>
                <a:ea typeface="Tahoma" pitchFamily="34" charset="0"/>
                <a:cs typeface="Tahoma" pitchFamily="34" charset="0"/>
              </a:rPr>
              <a:t>Comparing groups of objects, using language more/fewer</a:t>
            </a:r>
          </a:p>
          <a:p>
            <a:pPr marL="342900" lvl="2" indent="-342900">
              <a:buFont typeface="Arial" panose="020B0604020202020204" pitchFamily="34" charset="0"/>
              <a:buChar char="•"/>
            </a:pPr>
            <a:r>
              <a:rPr lang="en-GB" sz="2000" dirty="0">
                <a:latin typeface="Tahoma" pitchFamily="34" charset="0"/>
                <a:ea typeface="Tahoma" pitchFamily="34" charset="0"/>
                <a:cs typeface="Tahoma" pitchFamily="34" charset="0"/>
              </a:rPr>
              <a:t>One more/less</a:t>
            </a:r>
          </a:p>
          <a:p>
            <a:pPr marL="342900" lvl="2" indent="-342900">
              <a:buFont typeface="Arial" panose="020B0604020202020204" pitchFamily="34" charset="0"/>
              <a:buChar char="•"/>
            </a:pPr>
            <a:r>
              <a:rPr lang="en-GB" sz="2000" dirty="0">
                <a:latin typeface="Tahoma" pitchFamily="34" charset="0"/>
                <a:ea typeface="Tahoma" pitchFamily="34" charset="0"/>
                <a:cs typeface="Tahoma" pitchFamily="34" charset="0"/>
              </a:rPr>
              <a:t>Comparing sizes/mass/volume</a:t>
            </a:r>
          </a:p>
          <a:p>
            <a:pPr marL="342900" lvl="2" indent="-342900">
              <a:buFont typeface="Arial" panose="020B0604020202020204" pitchFamily="34" charset="0"/>
              <a:buChar char="•"/>
            </a:pPr>
            <a:r>
              <a:rPr lang="en-GB" sz="2000" dirty="0">
                <a:latin typeface="Tahoma" pitchFamily="34" charset="0"/>
                <a:ea typeface="Tahoma" pitchFamily="34" charset="0"/>
                <a:cs typeface="Tahoma" pitchFamily="34" charset="0"/>
              </a:rPr>
              <a:t>Time</a:t>
            </a:r>
          </a:p>
          <a:p>
            <a:pPr marL="342900" lvl="2" indent="-342900">
              <a:buFont typeface="Arial" panose="020B0604020202020204" pitchFamily="34" charset="0"/>
              <a:buChar char="•"/>
            </a:pPr>
            <a:r>
              <a:rPr lang="en-GB" sz="2000" dirty="0">
                <a:latin typeface="Tahoma" pitchFamily="34" charset="0"/>
                <a:ea typeface="Tahoma" pitchFamily="34" charset="0"/>
                <a:cs typeface="Tahoma" pitchFamily="34" charset="0"/>
              </a:rPr>
              <a:t>To help your child we suggest that you play board games, do lots of counting of objects in the home, look for numbers in the environment and do cooking together.</a:t>
            </a:r>
          </a:p>
        </p:txBody>
      </p:sp>
      <p:sp>
        <p:nvSpPr>
          <p:cNvPr id="5" name="object 5"/>
          <p:cNvSpPr txBox="1"/>
          <p:nvPr/>
        </p:nvSpPr>
        <p:spPr>
          <a:xfrm>
            <a:off x="5872519" y="6715074"/>
            <a:ext cx="3948630" cy="3198953"/>
          </a:xfrm>
          <a:prstGeom prst="rect">
            <a:avLst/>
          </a:prstGeom>
          <a:ln w="31750">
            <a:solidFill>
              <a:srgbClr val="5B9BD4"/>
            </a:solidFill>
          </a:ln>
        </p:spPr>
        <p:txBody>
          <a:bodyPr vert="horz" wrap="square" lIns="0" tIns="18415" rIns="0" bIns="0" rtlCol="0">
            <a:spAutoFit/>
          </a:bodyPr>
          <a:lstStyle/>
          <a:p>
            <a:pPr marL="52069">
              <a:lnSpc>
                <a:spcPct val="100000"/>
              </a:lnSpc>
              <a:spcBef>
                <a:spcPts val="145"/>
              </a:spcBef>
            </a:pPr>
            <a:r>
              <a:rPr lang="en-GB" sz="2000" b="1" u="sng" spc="-10" dirty="0">
                <a:solidFill>
                  <a:srgbClr val="4475A0"/>
                </a:solidFill>
                <a:uFill>
                  <a:solidFill>
                    <a:srgbClr val="4475A0"/>
                  </a:solidFill>
                </a:uFill>
                <a:latin typeface="Tahoma" panose="020B0604030504040204" pitchFamily="34" charset="0"/>
                <a:ea typeface="Tahoma" panose="020B0604030504040204" pitchFamily="34" charset="0"/>
                <a:cs typeface="Tahoma" panose="020B0604030504040204" pitchFamily="34" charset="0"/>
              </a:rPr>
              <a:t>Understanding the World</a:t>
            </a:r>
          </a:p>
          <a:p>
            <a:pPr marL="52069">
              <a:lnSpc>
                <a:spcPct val="100000"/>
              </a:lnSpc>
              <a:spcBef>
                <a:spcPts val="145"/>
              </a:spcBef>
            </a:pPr>
            <a:endParaRPr lang="en-GB" sz="2000" b="1" u="sng" spc="-10" dirty="0">
              <a:solidFill>
                <a:srgbClr val="4475A0"/>
              </a:solidFill>
              <a:uFill>
                <a:solidFill>
                  <a:srgbClr val="4475A0"/>
                </a:solidFill>
              </a:uFill>
              <a:latin typeface="Tahoma" panose="020B0604030504040204" pitchFamily="34" charset="0"/>
              <a:ea typeface="Tahoma" panose="020B0604030504040204" pitchFamily="34" charset="0"/>
              <a:cs typeface="Tahoma" panose="020B0604030504040204" pitchFamily="34" charset="0"/>
            </a:endParaRPr>
          </a:p>
          <a:p>
            <a:pPr marL="394969" lvl="2" indent="-342900">
              <a:spcBef>
                <a:spcPts val="145"/>
              </a:spcBef>
              <a:buFont typeface="Arial" panose="020B0604020202020204" pitchFamily="34" charset="0"/>
              <a:buChar char="•"/>
            </a:pPr>
            <a:r>
              <a:rPr lang="en-GB" sz="2000" spc="-10" dirty="0">
                <a:solidFill>
                  <a:schemeClr val="tx1"/>
                </a:solidFill>
                <a:uFill>
                  <a:solidFill>
                    <a:srgbClr val="4475A0"/>
                  </a:solidFill>
                </a:uFill>
                <a:latin typeface="Tahoma" panose="020B0604030504040204" pitchFamily="34" charset="0"/>
                <a:ea typeface="Tahoma" panose="020B0604030504040204" pitchFamily="34" charset="0"/>
                <a:cs typeface="Tahoma" panose="020B0604030504040204" pitchFamily="34" charset="0"/>
              </a:rPr>
              <a:t>Nocturnal animals</a:t>
            </a:r>
          </a:p>
          <a:p>
            <a:pPr marL="394969" lvl="2" indent="-342900">
              <a:spcBef>
                <a:spcPts val="145"/>
              </a:spcBef>
              <a:buFont typeface="Arial" panose="020B0604020202020204" pitchFamily="34" charset="0"/>
              <a:buChar char="•"/>
            </a:pPr>
            <a:r>
              <a:rPr lang="en-GB" sz="2000" spc="-10" dirty="0">
                <a:solidFill>
                  <a:schemeClr val="tx1"/>
                </a:solidFill>
                <a:uFill>
                  <a:solidFill>
                    <a:srgbClr val="4475A0"/>
                  </a:solidFill>
                </a:uFill>
                <a:latin typeface="Tahoma" panose="020B0604030504040204" pitchFamily="34" charset="0"/>
                <a:ea typeface="Tahoma" panose="020B0604030504040204" pitchFamily="34" charset="0"/>
                <a:cs typeface="Tahoma" panose="020B0604030504040204" pitchFamily="34" charset="0"/>
              </a:rPr>
              <a:t>Parts of the body and skeleton</a:t>
            </a:r>
          </a:p>
          <a:p>
            <a:pPr marL="394969" lvl="2" indent="-342900">
              <a:spcBef>
                <a:spcPts val="145"/>
              </a:spcBef>
              <a:buFont typeface="Arial" panose="020B0604020202020204" pitchFamily="34" charset="0"/>
              <a:buChar char="•"/>
            </a:pPr>
            <a:r>
              <a:rPr lang="en-GB" sz="2000" spc="-10" dirty="0">
                <a:solidFill>
                  <a:schemeClr val="tx1"/>
                </a:solidFill>
                <a:uFill>
                  <a:solidFill>
                    <a:srgbClr val="4475A0"/>
                  </a:solidFill>
                </a:uFill>
                <a:latin typeface="Tahoma" panose="020B0604030504040204" pitchFamily="34" charset="0"/>
                <a:ea typeface="Tahoma" panose="020B0604030504040204" pitchFamily="34" charset="0"/>
                <a:cs typeface="Tahoma" panose="020B0604030504040204" pitchFamily="34" charset="0"/>
              </a:rPr>
              <a:t>Castles</a:t>
            </a:r>
          </a:p>
          <a:p>
            <a:pPr marL="394969" lvl="2" indent="-342900">
              <a:spcBef>
                <a:spcPts val="145"/>
              </a:spcBef>
              <a:buFont typeface="Arial" panose="020B0604020202020204" pitchFamily="34" charset="0"/>
              <a:buChar char="•"/>
            </a:pPr>
            <a:r>
              <a:rPr lang="en-GB" sz="2000" spc="-10" dirty="0">
                <a:solidFill>
                  <a:schemeClr val="tx1"/>
                </a:solidFill>
                <a:uFill>
                  <a:solidFill>
                    <a:srgbClr val="4475A0"/>
                  </a:solidFill>
                </a:uFill>
                <a:latin typeface="Tahoma" panose="020B0604030504040204" pitchFamily="34" charset="0"/>
                <a:ea typeface="Tahoma" panose="020B0604030504040204" pitchFamily="34" charset="0"/>
                <a:cs typeface="Tahoma" panose="020B0604030504040204" pitchFamily="34" charset="0"/>
              </a:rPr>
              <a:t>Kings and Queens</a:t>
            </a:r>
          </a:p>
          <a:p>
            <a:pPr marL="394969" lvl="2" indent="-342900">
              <a:spcBef>
                <a:spcPts val="145"/>
              </a:spcBef>
              <a:buFont typeface="Arial" panose="020B0604020202020204" pitchFamily="34" charset="0"/>
              <a:buChar char="•"/>
            </a:pPr>
            <a:r>
              <a:rPr lang="en-GB" sz="2000" spc="-10" dirty="0">
                <a:solidFill>
                  <a:schemeClr val="tx1"/>
                </a:solidFill>
                <a:uFill>
                  <a:solidFill>
                    <a:srgbClr val="4475A0"/>
                  </a:solidFill>
                </a:uFill>
                <a:latin typeface="Tahoma" panose="020B0604030504040204" pitchFamily="34" charset="0"/>
                <a:ea typeface="Tahoma" panose="020B0604030504040204" pitchFamily="34" charset="0"/>
                <a:cs typeface="Tahoma" panose="020B0604030504040204" pitchFamily="34" charset="0"/>
              </a:rPr>
              <a:t>Understanding other cultures- food and festivals</a:t>
            </a:r>
          </a:p>
          <a:p>
            <a:pPr marL="394969" lvl="2" indent="-342900">
              <a:spcBef>
                <a:spcPts val="145"/>
              </a:spcBef>
              <a:buFont typeface="Arial" panose="020B0604020202020204" pitchFamily="34" charset="0"/>
              <a:buChar char="•"/>
            </a:pPr>
            <a:endParaRPr lang="en-GB" sz="2000" spc="-10" dirty="0">
              <a:solidFill>
                <a:schemeClr val="tx1"/>
              </a:solidFill>
              <a:uFill>
                <a:solidFill>
                  <a:srgbClr val="4475A0"/>
                </a:solidFill>
              </a:uFill>
              <a:latin typeface="Tahoma" panose="020B0604030504040204" pitchFamily="34" charset="0"/>
              <a:ea typeface="Tahoma" panose="020B0604030504040204" pitchFamily="34" charset="0"/>
              <a:cs typeface="Tahoma" panose="020B0604030504040204" pitchFamily="34" charset="0"/>
            </a:endParaRPr>
          </a:p>
          <a:p>
            <a:pPr marL="52069" lvl="2">
              <a:spcBef>
                <a:spcPts val="145"/>
              </a:spcBef>
            </a:pPr>
            <a:endParaRPr lang="en-GB" sz="2000" spc="-10" dirty="0">
              <a:solidFill>
                <a:schemeClr val="tx1"/>
              </a:solidFill>
              <a:uFill>
                <a:solidFill>
                  <a:srgbClr val="4475A0"/>
                </a:solidFill>
              </a:uFill>
              <a:latin typeface="Tahoma" panose="020B0604030504040204" pitchFamily="34" charset="0"/>
              <a:ea typeface="Tahoma" panose="020B0604030504040204" pitchFamily="34" charset="0"/>
              <a:cs typeface="Tahoma" panose="020B0604030504040204" pitchFamily="34" charset="0"/>
            </a:endParaRPr>
          </a:p>
        </p:txBody>
      </p:sp>
      <p:sp>
        <p:nvSpPr>
          <p:cNvPr id="6" name="object 6"/>
          <p:cNvSpPr txBox="1"/>
          <p:nvPr/>
        </p:nvSpPr>
        <p:spPr>
          <a:xfrm>
            <a:off x="10133816" y="7469994"/>
            <a:ext cx="4712323" cy="3097002"/>
          </a:xfrm>
          <a:prstGeom prst="rect">
            <a:avLst/>
          </a:prstGeom>
          <a:ln w="31750">
            <a:solidFill>
              <a:srgbClr val="5B9BD4"/>
            </a:solidFill>
          </a:ln>
        </p:spPr>
        <p:txBody>
          <a:bodyPr vert="horz" wrap="square" lIns="0" tIns="19050" rIns="0" bIns="0" rtlCol="0">
            <a:spAutoFit/>
          </a:bodyPr>
          <a:lstStyle/>
          <a:p>
            <a:pPr marL="52069">
              <a:lnSpc>
                <a:spcPct val="100000"/>
              </a:lnSpc>
              <a:spcBef>
                <a:spcPts val="150"/>
              </a:spcBef>
            </a:pPr>
            <a:r>
              <a:rPr lang="en-GB" sz="2000" b="1" u="sng" spc="-20" dirty="0">
                <a:solidFill>
                  <a:srgbClr val="4475A0"/>
                </a:solidFill>
                <a:uFill>
                  <a:solidFill>
                    <a:srgbClr val="4475A0"/>
                  </a:solidFill>
                </a:uFill>
                <a:latin typeface="Tahoma" panose="020B0604030504040204" pitchFamily="34" charset="0"/>
                <a:ea typeface="Tahoma" panose="020B0604030504040204" pitchFamily="34" charset="0"/>
                <a:cs typeface="Tahoma" panose="020B0604030504040204" pitchFamily="34" charset="0"/>
              </a:rPr>
              <a:t>Physical Development</a:t>
            </a:r>
          </a:p>
          <a:p>
            <a:r>
              <a:rPr lang="en-GB" sz="2000" dirty="0">
                <a:latin typeface="Tahoma" pitchFamily="34" charset="0"/>
                <a:ea typeface="Tahoma" pitchFamily="34" charset="0"/>
                <a:cs typeface="Tahoma" pitchFamily="34" charset="0"/>
              </a:rPr>
              <a:t>PE is on </a:t>
            </a:r>
            <a:r>
              <a:rPr lang="en-GB" sz="2000" b="1" dirty="0">
                <a:latin typeface="Tahoma" pitchFamily="34" charset="0"/>
                <a:ea typeface="Tahoma" pitchFamily="34" charset="0"/>
                <a:cs typeface="Tahoma" pitchFamily="34" charset="0"/>
              </a:rPr>
              <a:t>Wednesday. The children will be developing their use of space and using resources in different ways.</a:t>
            </a:r>
          </a:p>
          <a:p>
            <a:pPr marL="342900" indent="-342900">
              <a:buFont typeface="Arial" panose="020B0604020202020204" pitchFamily="34" charset="0"/>
              <a:buChar char="•"/>
            </a:pPr>
            <a:r>
              <a:rPr lang="en-GB" sz="2000" dirty="0">
                <a:latin typeface="Tahoma" pitchFamily="34" charset="0"/>
                <a:ea typeface="Tahoma" pitchFamily="34" charset="0"/>
                <a:cs typeface="Tahoma" pitchFamily="34" charset="0"/>
              </a:rPr>
              <a:t>The children will also be able to use equipment in the outside area.</a:t>
            </a:r>
          </a:p>
          <a:p>
            <a:pPr marL="342900" indent="-342900">
              <a:buFont typeface="Arial" panose="020B0604020202020204" pitchFamily="34" charset="0"/>
              <a:buChar char="•"/>
            </a:pPr>
            <a:r>
              <a:rPr lang="en-GB" sz="2000" dirty="0">
                <a:latin typeface="Tahoma" pitchFamily="34" charset="0"/>
                <a:ea typeface="Tahoma" pitchFamily="34" charset="0"/>
                <a:cs typeface="Tahoma" pitchFamily="34" charset="0"/>
              </a:rPr>
              <a:t>PE kit should be in school all week (it will be sent home at half term). </a:t>
            </a:r>
          </a:p>
          <a:p>
            <a:pPr marL="342900" indent="-342900">
              <a:buFont typeface="Arial" panose="020B0604020202020204" pitchFamily="34" charset="0"/>
              <a:buChar char="•"/>
            </a:pPr>
            <a:r>
              <a:rPr lang="en-GB" sz="2000" dirty="0">
                <a:latin typeface="Tahoma" pitchFamily="34" charset="0"/>
                <a:ea typeface="Tahoma" pitchFamily="34" charset="0"/>
                <a:cs typeface="Tahoma" pitchFamily="34" charset="0"/>
              </a:rPr>
              <a:t>FMC (fine motor control) activities will be part of each day’s provision.</a:t>
            </a:r>
          </a:p>
        </p:txBody>
      </p:sp>
      <p:sp>
        <p:nvSpPr>
          <p:cNvPr id="29" name="object 2">
            <a:extLst>
              <a:ext uri="{FF2B5EF4-FFF2-40B4-BE49-F238E27FC236}">
                <a16:creationId xmlns:a16="http://schemas.microsoft.com/office/drawing/2014/main" id="{CA5C72D1-47CE-4D6B-8156-194FD631A1D0}"/>
              </a:ext>
            </a:extLst>
          </p:cNvPr>
          <p:cNvSpPr txBox="1">
            <a:spLocks noGrp="1"/>
          </p:cNvSpPr>
          <p:nvPr>
            <p:ph type="title"/>
          </p:nvPr>
        </p:nvSpPr>
        <p:spPr>
          <a:xfrm>
            <a:off x="5381264" y="162262"/>
            <a:ext cx="4587875" cy="945131"/>
          </a:xfrm>
          <a:prstGeom prst="rect">
            <a:avLst/>
          </a:prstGeom>
          <a:ln w="31750">
            <a:solidFill>
              <a:srgbClr val="5B9BD4"/>
            </a:solidFill>
          </a:ln>
        </p:spPr>
        <p:txBody>
          <a:bodyPr vert="horz" wrap="square" lIns="0" tIns="19050" rIns="0" bIns="0" rtlCol="0">
            <a:spAutoFit/>
          </a:bodyPr>
          <a:lstStyle/>
          <a:p>
            <a:pPr algn="ctr">
              <a:lnSpc>
                <a:spcPct val="100000"/>
              </a:lnSpc>
              <a:spcBef>
                <a:spcPts val="150"/>
              </a:spcBef>
            </a:pPr>
            <a:r>
              <a:rPr sz="2800" spc="-40" dirty="0">
                <a:solidFill>
                  <a:srgbClr val="4475A0"/>
                </a:solidFill>
                <a:latin typeface="Calibri"/>
                <a:cs typeface="Calibri"/>
              </a:rPr>
              <a:t>Year</a:t>
            </a:r>
            <a:r>
              <a:rPr sz="2800" spc="-95" dirty="0">
                <a:solidFill>
                  <a:srgbClr val="4475A0"/>
                </a:solidFill>
                <a:latin typeface="Calibri"/>
                <a:cs typeface="Calibri"/>
              </a:rPr>
              <a:t> </a:t>
            </a:r>
            <a:r>
              <a:rPr lang="en-GB" spc="-50" dirty="0"/>
              <a:t>R</a:t>
            </a:r>
            <a:endParaRPr sz="2800" dirty="0">
              <a:latin typeface="Calibri"/>
              <a:cs typeface="Calibri"/>
            </a:endParaRPr>
          </a:p>
          <a:p>
            <a:pPr algn="ctr">
              <a:lnSpc>
                <a:spcPct val="100000"/>
              </a:lnSpc>
              <a:spcBef>
                <a:spcPts val="455"/>
              </a:spcBef>
            </a:pPr>
            <a:r>
              <a:rPr lang="en-GB" sz="2800" dirty="0">
                <a:solidFill>
                  <a:srgbClr val="4475A0"/>
                </a:solidFill>
                <a:latin typeface="Calibri"/>
                <a:cs typeface="Calibri"/>
              </a:rPr>
              <a:t>Autumn</a:t>
            </a:r>
            <a:r>
              <a:rPr sz="2800" spc="-90" dirty="0">
                <a:solidFill>
                  <a:srgbClr val="4475A0"/>
                </a:solidFill>
                <a:latin typeface="Calibri"/>
                <a:cs typeface="Calibri"/>
              </a:rPr>
              <a:t> </a:t>
            </a:r>
            <a:r>
              <a:rPr sz="2800" spc="-55" dirty="0">
                <a:solidFill>
                  <a:srgbClr val="4475A0"/>
                </a:solidFill>
                <a:latin typeface="Calibri"/>
                <a:cs typeface="Calibri"/>
              </a:rPr>
              <a:t>Term</a:t>
            </a:r>
            <a:r>
              <a:rPr sz="2800" spc="-80" dirty="0">
                <a:solidFill>
                  <a:srgbClr val="4475A0"/>
                </a:solidFill>
                <a:latin typeface="Calibri"/>
                <a:cs typeface="Calibri"/>
              </a:rPr>
              <a:t> </a:t>
            </a:r>
            <a:r>
              <a:rPr sz="2800" spc="-10" dirty="0">
                <a:solidFill>
                  <a:srgbClr val="4475A0"/>
                </a:solidFill>
                <a:latin typeface="Calibri"/>
                <a:cs typeface="Calibri"/>
              </a:rPr>
              <a:t>Information</a:t>
            </a:r>
            <a:endParaRPr sz="2800" dirty="0">
              <a:latin typeface="Calibri"/>
              <a:cs typeface="Calibri"/>
            </a:endParaRPr>
          </a:p>
        </p:txBody>
      </p:sp>
      <p:pic>
        <p:nvPicPr>
          <p:cNvPr id="30" name="Picture 29">
            <a:extLst>
              <a:ext uri="{FF2B5EF4-FFF2-40B4-BE49-F238E27FC236}">
                <a16:creationId xmlns:a16="http://schemas.microsoft.com/office/drawing/2014/main" id="{933E8F6D-118E-4796-BA5B-BB2BDC4E3D2F}"/>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281733" y="12119"/>
            <a:ext cx="936625" cy="1033145"/>
          </a:xfrm>
          <a:prstGeom prst="rect">
            <a:avLst/>
          </a:prstGeom>
        </p:spPr>
      </p:pic>
      <p:sp>
        <p:nvSpPr>
          <p:cNvPr id="31" name="Text Box 1">
            <a:extLst>
              <a:ext uri="{FF2B5EF4-FFF2-40B4-BE49-F238E27FC236}">
                <a16:creationId xmlns:a16="http://schemas.microsoft.com/office/drawing/2014/main" id="{55E1F1F0-DE3B-4B93-8B5C-9FE5F41AAC0E}"/>
              </a:ext>
            </a:extLst>
          </p:cNvPr>
          <p:cNvSpPr txBox="1"/>
          <p:nvPr/>
        </p:nvSpPr>
        <p:spPr>
          <a:xfrm>
            <a:off x="1607462" y="666514"/>
            <a:ext cx="3086735" cy="341630"/>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sz="1600" dirty="0">
                <a:effectLst/>
                <a:latin typeface="Tahoma" panose="020B0604030504040204" pitchFamily="34" charset="0"/>
                <a:ea typeface="Calibri" panose="020F0502020204030204" pitchFamily="34" charset="0"/>
                <a:cs typeface="Times New Roman" panose="02020603050405020304" pitchFamily="18" charset="0"/>
              </a:rPr>
              <a:t>Cheddington Combined School</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Picture 1">
            <a:extLst>
              <a:ext uri="{FF2B5EF4-FFF2-40B4-BE49-F238E27FC236}">
                <a16:creationId xmlns:a16="http://schemas.microsoft.com/office/drawing/2014/main" id="{B42CBB9D-77AE-4C74-AD62-84E6EE43DF26}"/>
              </a:ext>
            </a:extLst>
          </p:cNvPr>
          <p:cNvPicPr>
            <a:picLocks noChangeAspect="1"/>
          </p:cNvPicPr>
          <p:nvPr/>
        </p:nvPicPr>
        <p:blipFill>
          <a:blip r:embed="rId3"/>
          <a:stretch>
            <a:fillRect/>
          </a:stretch>
        </p:blipFill>
        <p:spPr>
          <a:xfrm>
            <a:off x="13397192" y="504076"/>
            <a:ext cx="853928" cy="476611"/>
          </a:xfrm>
          <a:prstGeom prst="rect">
            <a:avLst/>
          </a:prstGeom>
        </p:spPr>
      </p:pic>
      <p:sp>
        <p:nvSpPr>
          <p:cNvPr id="32" name="TextBox 31">
            <a:extLst>
              <a:ext uri="{FF2B5EF4-FFF2-40B4-BE49-F238E27FC236}">
                <a16:creationId xmlns:a16="http://schemas.microsoft.com/office/drawing/2014/main" id="{56ACCBDC-248A-41B8-BD63-EC1DC9794B77}"/>
              </a:ext>
            </a:extLst>
          </p:cNvPr>
          <p:cNvSpPr txBox="1"/>
          <p:nvPr/>
        </p:nvSpPr>
        <p:spPr>
          <a:xfrm>
            <a:off x="10322162" y="5155499"/>
            <a:ext cx="4171240" cy="2246769"/>
          </a:xfrm>
          <a:prstGeom prst="rect">
            <a:avLst/>
          </a:prstGeom>
          <a:noFill/>
          <a:ln w="28575">
            <a:solidFill>
              <a:schemeClr val="tx1"/>
            </a:solidFill>
          </a:ln>
        </p:spPr>
        <p:txBody>
          <a:bodyPr wrap="square" rtlCol="0">
            <a:spAutoFit/>
          </a:bodyPr>
          <a:lstStyle/>
          <a:p>
            <a:r>
              <a:rPr lang="en-GB" sz="2000" b="1" u="sng" dirty="0">
                <a:solidFill>
                  <a:schemeClr val="accent1"/>
                </a:solidFill>
                <a:latin typeface="Tahoma" pitchFamily="34" charset="0"/>
                <a:ea typeface="Tahoma" pitchFamily="34" charset="0"/>
                <a:cs typeface="Tahoma" pitchFamily="34" charset="0"/>
              </a:rPr>
              <a:t>Creative development</a:t>
            </a:r>
          </a:p>
          <a:p>
            <a:pPr marL="342900" indent="-342900">
              <a:buFont typeface="Arial" panose="020B0604020202020204" pitchFamily="34" charset="0"/>
              <a:buChar char="•"/>
            </a:pPr>
            <a:r>
              <a:rPr lang="en-GB" sz="2000" dirty="0">
                <a:latin typeface="Tahoma" pitchFamily="34" charset="0"/>
                <a:ea typeface="Tahoma" pitchFamily="34" charset="0"/>
                <a:cs typeface="Tahoma" pitchFamily="34" charset="0"/>
              </a:rPr>
              <a:t>Drawing simple representations of people and animals</a:t>
            </a:r>
          </a:p>
          <a:p>
            <a:pPr marL="342900" indent="-342900">
              <a:buFont typeface="Arial" panose="020B0604020202020204" pitchFamily="34" charset="0"/>
              <a:buChar char="•"/>
            </a:pPr>
            <a:r>
              <a:rPr lang="en-GB" sz="2000" dirty="0">
                <a:latin typeface="Tahoma" pitchFamily="34" charset="0"/>
                <a:ea typeface="Tahoma" pitchFamily="34" charset="0"/>
                <a:cs typeface="Tahoma" pitchFamily="34" charset="0"/>
              </a:rPr>
              <a:t>Collage work</a:t>
            </a:r>
          </a:p>
          <a:p>
            <a:pPr marL="342900" indent="-342900">
              <a:buFont typeface="Arial" panose="020B0604020202020204" pitchFamily="34" charset="0"/>
              <a:buChar char="•"/>
            </a:pPr>
            <a:r>
              <a:rPr lang="en-GB" sz="2000" dirty="0">
                <a:latin typeface="Tahoma" pitchFamily="34" charset="0"/>
                <a:ea typeface="Tahoma" pitchFamily="34" charset="0"/>
                <a:cs typeface="Tahoma" pitchFamily="34" charset="0"/>
              </a:rPr>
              <a:t>Art linked to themes e.g. making owls</a:t>
            </a:r>
          </a:p>
          <a:p>
            <a:pPr marL="342900" indent="-342900">
              <a:buFont typeface="Arial" panose="020B0604020202020204" pitchFamily="34" charset="0"/>
              <a:buChar char="•"/>
            </a:pPr>
            <a:r>
              <a:rPr lang="en-GB" sz="2000" dirty="0">
                <a:latin typeface="Tahoma" pitchFamily="34" charset="0"/>
                <a:ea typeface="Tahoma" pitchFamily="34" charset="0"/>
                <a:cs typeface="Tahoma" pitchFamily="34" charset="0"/>
              </a:rPr>
              <a:t>Learning to use paints carefully</a:t>
            </a:r>
          </a:p>
        </p:txBody>
      </p:sp>
      <p:pic>
        <p:nvPicPr>
          <p:cNvPr id="24" name="Picture 23">
            <a:extLst>
              <a:ext uri="{FF2B5EF4-FFF2-40B4-BE49-F238E27FC236}">
                <a16:creationId xmlns:a16="http://schemas.microsoft.com/office/drawing/2014/main" id="{F218CED6-6D92-4F33-B300-8CAFAA575EE4}"/>
              </a:ext>
            </a:extLst>
          </p:cNvPr>
          <p:cNvPicPr>
            <a:picLocks noChangeAspect="1"/>
          </p:cNvPicPr>
          <p:nvPr/>
        </p:nvPicPr>
        <p:blipFill>
          <a:blip r:embed="rId4"/>
          <a:stretch>
            <a:fillRect/>
          </a:stretch>
        </p:blipFill>
        <p:spPr>
          <a:xfrm>
            <a:off x="8705850" y="9015144"/>
            <a:ext cx="820182" cy="874409"/>
          </a:xfrm>
          <a:prstGeom prst="rect">
            <a:avLst/>
          </a:prstGeom>
        </p:spPr>
      </p:pic>
      <p:sp>
        <p:nvSpPr>
          <p:cNvPr id="34" name="TextBox 33">
            <a:extLst>
              <a:ext uri="{FF2B5EF4-FFF2-40B4-BE49-F238E27FC236}">
                <a16:creationId xmlns:a16="http://schemas.microsoft.com/office/drawing/2014/main" id="{FAA46913-AE43-4C3C-8055-FB7F9E8A1F86}"/>
              </a:ext>
            </a:extLst>
          </p:cNvPr>
          <p:cNvSpPr txBox="1"/>
          <p:nvPr/>
        </p:nvSpPr>
        <p:spPr>
          <a:xfrm>
            <a:off x="5872519" y="1670003"/>
            <a:ext cx="3960440" cy="2308324"/>
          </a:xfrm>
          <a:prstGeom prst="rect">
            <a:avLst/>
          </a:prstGeom>
          <a:noFill/>
          <a:ln w="28575">
            <a:solidFill>
              <a:sysClr val="windowText" lastClr="000000"/>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b="1" i="0" u="none" strike="noStrike" kern="1200" cap="none" spc="0" normalizeH="0" baseline="0" noProof="0" dirty="0">
                <a:ln>
                  <a:noFill/>
                </a:ln>
                <a:solidFill>
                  <a:prstClr val="black"/>
                </a:solidFill>
                <a:effectLst/>
                <a:uLnTx/>
                <a:uFillTx/>
                <a:latin typeface="Tahoma" pitchFamily="34" charset="0"/>
                <a:ea typeface="Tahoma" pitchFamily="34" charset="0"/>
                <a:cs typeface="Tahoma" pitchFamily="34" charset="0"/>
              </a:rPr>
              <a:t>Autumn 1- </a:t>
            </a:r>
            <a:r>
              <a:rPr lang="en-GB" b="1" kern="1200" dirty="0">
                <a:solidFill>
                  <a:prstClr val="black"/>
                </a:solidFill>
                <a:latin typeface="Tahoma" pitchFamily="34" charset="0"/>
                <a:ea typeface="Tahoma" pitchFamily="34" charset="0"/>
                <a:cs typeface="Tahoma" pitchFamily="34" charset="0"/>
              </a:rPr>
              <a:t>All About Me</a:t>
            </a:r>
          </a:p>
          <a:p>
            <a:pPr marL="171450" indent="-171450">
              <a:buFont typeface="Arial" pitchFamily="34" charset="0"/>
              <a:buChar char="•"/>
            </a:pPr>
            <a:r>
              <a:rPr lang="en-GB" sz="1800" dirty="0">
                <a:latin typeface="Tahoma" pitchFamily="34" charset="0"/>
                <a:ea typeface="Tahoma" pitchFamily="34" charset="0"/>
                <a:cs typeface="Tahoma" pitchFamily="34" charset="0"/>
              </a:rPr>
              <a:t>Families</a:t>
            </a:r>
          </a:p>
          <a:p>
            <a:pPr marL="171450" indent="-171450">
              <a:buFont typeface="Arial" pitchFamily="34" charset="0"/>
              <a:buChar char="•"/>
            </a:pPr>
            <a:r>
              <a:rPr lang="en-GB" sz="1800" dirty="0">
                <a:latin typeface="Tahoma" pitchFamily="34" charset="0"/>
                <a:ea typeface="Tahoma" pitchFamily="34" charset="0"/>
                <a:cs typeface="Tahoma" pitchFamily="34" charset="0"/>
              </a:rPr>
              <a:t>Friendships</a:t>
            </a:r>
          </a:p>
          <a:p>
            <a:pPr marL="171450" indent="-171450">
              <a:buFont typeface="Arial" pitchFamily="34" charset="0"/>
              <a:buChar char="•"/>
            </a:pPr>
            <a:r>
              <a:rPr lang="en-GB" sz="1800" dirty="0">
                <a:latin typeface="Tahoma" pitchFamily="34" charset="0"/>
                <a:ea typeface="Tahoma" pitchFamily="34" charset="0"/>
                <a:cs typeface="Tahoma" pitchFamily="34" charset="0"/>
              </a:rPr>
              <a:t>Pets</a:t>
            </a:r>
          </a:p>
          <a:p>
            <a:pPr marL="171450" indent="-171450">
              <a:buFont typeface="Arial" pitchFamily="34" charset="0"/>
              <a:buChar char="•"/>
            </a:pPr>
            <a:r>
              <a:rPr lang="en-GB" sz="1800" dirty="0">
                <a:latin typeface="Tahoma" pitchFamily="34" charset="0"/>
                <a:ea typeface="Tahoma" pitchFamily="34" charset="0"/>
                <a:cs typeface="Tahoma" pitchFamily="34" charset="0"/>
              </a:rPr>
              <a:t>Where we live</a:t>
            </a:r>
          </a:p>
          <a:p>
            <a:pPr marL="171450" indent="-171450">
              <a:buFont typeface="Arial" pitchFamily="34" charset="0"/>
              <a:buChar char="•"/>
            </a:pPr>
            <a:r>
              <a:rPr lang="en-GB" sz="1800" dirty="0">
                <a:latin typeface="Tahoma" pitchFamily="34" charset="0"/>
                <a:ea typeface="Tahoma" pitchFamily="34" charset="0"/>
                <a:cs typeface="Tahoma" pitchFamily="34" charset="0"/>
              </a:rPr>
              <a:t>Our bodies</a:t>
            </a:r>
          </a:p>
          <a:p>
            <a:pPr marL="171450" indent="-171450">
              <a:buFont typeface="Arial" pitchFamily="34" charset="0"/>
              <a:buChar char="•"/>
            </a:pPr>
            <a:r>
              <a:rPr lang="en-GB" sz="1800" dirty="0">
                <a:latin typeface="Tahoma" pitchFamily="34" charset="0"/>
                <a:ea typeface="Tahoma" pitchFamily="34" charset="0"/>
                <a:cs typeface="Tahoma" pitchFamily="34" charset="0"/>
              </a:rPr>
              <a:t>People who help and look after us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b="1" i="0" u="none" strike="noStrike" kern="1200" cap="none" spc="0" normalizeH="0" baseline="0" noProof="0" dirty="0">
              <a:ln>
                <a:noFill/>
              </a:ln>
              <a:solidFill>
                <a:prstClr val="black"/>
              </a:solidFill>
              <a:effectLst/>
              <a:uLnTx/>
              <a:uFillTx/>
              <a:latin typeface="Tahoma" pitchFamily="34" charset="0"/>
              <a:ea typeface="Tahoma" pitchFamily="34" charset="0"/>
              <a:cs typeface="Tahoma" pitchFamily="34" charset="0"/>
            </a:endParaRPr>
          </a:p>
        </p:txBody>
      </p:sp>
      <p:sp>
        <p:nvSpPr>
          <p:cNvPr id="35" name="TextBox 34">
            <a:extLst>
              <a:ext uri="{FF2B5EF4-FFF2-40B4-BE49-F238E27FC236}">
                <a16:creationId xmlns:a16="http://schemas.microsoft.com/office/drawing/2014/main" id="{6FB3A91B-0991-4EBD-B62F-4C656BF010C8}"/>
              </a:ext>
            </a:extLst>
          </p:cNvPr>
          <p:cNvSpPr txBox="1"/>
          <p:nvPr/>
        </p:nvSpPr>
        <p:spPr>
          <a:xfrm>
            <a:off x="5884329" y="4247072"/>
            <a:ext cx="3948630" cy="2031325"/>
          </a:xfrm>
          <a:prstGeom prst="rect">
            <a:avLst/>
          </a:prstGeom>
          <a:noFill/>
          <a:ln w="28575">
            <a:solidFill>
              <a:schemeClr val="tx1"/>
            </a:solidFill>
          </a:ln>
        </p:spPr>
        <p:txBody>
          <a:bodyPr wrap="square" rtlCol="0">
            <a:spAutoFit/>
          </a:bodyPr>
          <a:lstStyle/>
          <a:p>
            <a:r>
              <a:rPr lang="en-GB" b="1" dirty="0">
                <a:latin typeface="Tahoma" pitchFamily="34" charset="0"/>
                <a:ea typeface="Tahoma" pitchFamily="34" charset="0"/>
                <a:cs typeface="Tahoma" pitchFamily="34" charset="0"/>
              </a:rPr>
              <a:t>Autumn 2- Into the past</a:t>
            </a:r>
          </a:p>
          <a:p>
            <a:pPr marL="171450" indent="-171450">
              <a:buFont typeface="Arial" pitchFamily="34" charset="0"/>
              <a:buChar char="•"/>
            </a:pPr>
            <a:r>
              <a:rPr lang="en-GB" sz="1800" dirty="0">
                <a:latin typeface="Tahoma" pitchFamily="34" charset="0"/>
                <a:ea typeface="Tahoma" pitchFamily="34" charset="0"/>
                <a:cs typeface="Tahoma" pitchFamily="34" charset="0"/>
              </a:rPr>
              <a:t>Remembrance, Bonfire Night, Diwali, Advent, </a:t>
            </a:r>
            <a:r>
              <a:rPr lang="en-GB" sz="1800" dirty="0" err="1">
                <a:latin typeface="Tahoma" pitchFamily="34" charset="0"/>
                <a:ea typeface="Tahoma" pitchFamily="34" charset="0"/>
                <a:cs typeface="Tahoma" pitchFamily="34" charset="0"/>
              </a:rPr>
              <a:t>Hannukah</a:t>
            </a:r>
            <a:endParaRPr lang="en-GB" sz="1800" dirty="0">
              <a:latin typeface="Tahoma" pitchFamily="34" charset="0"/>
              <a:ea typeface="Tahoma" pitchFamily="34" charset="0"/>
              <a:cs typeface="Tahoma" pitchFamily="34" charset="0"/>
            </a:endParaRPr>
          </a:p>
          <a:p>
            <a:pPr marL="171450" indent="-171450">
              <a:buFont typeface="Arial" pitchFamily="34" charset="0"/>
              <a:buChar char="•"/>
            </a:pPr>
            <a:r>
              <a:rPr lang="en-GB" sz="1800" dirty="0">
                <a:latin typeface="Tahoma" pitchFamily="34" charset="0"/>
                <a:ea typeface="Tahoma" pitchFamily="34" charset="0"/>
                <a:cs typeface="Tahoma" pitchFamily="34" charset="0"/>
              </a:rPr>
              <a:t>Dinosaurs</a:t>
            </a:r>
          </a:p>
          <a:p>
            <a:pPr marL="171450" indent="-171450">
              <a:buFont typeface="Arial" pitchFamily="34" charset="0"/>
              <a:buChar char="•"/>
            </a:pPr>
            <a:r>
              <a:rPr lang="en-GB" sz="1800" dirty="0">
                <a:latin typeface="Tahoma" pitchFamily="34" charset="0"/>
                <a:ea typeface="Tahoma" pitchFamily="34" charset="0"/>
                <a:cs typeface="Tahoma" pitchFamily="34" charset="0"/>
              </a:rPr>
              <a:t>Castles and Knights</a:t>
            </a:r>
          </a:p>
          <a:p>
            <a:pPr marL="171450" indent="-171450">
              <a:buFont typeface="Arial" pitchFamily="34" charset="0"/>
              <a:buChar char="•"/>
            </a:pPr>
            <a:r>
              <a:rPr lang="en-GB" sz="1800" dirty="0">
                <a:latin typeface="Tahoma" pitchFamily="34" charset="0"/>
                <a:ea typeface="Tahoma" pitchFamily="34" charset="0"/>
                <a:cs typeface="Tahoma" pitchFamily="34" charset="0"/>
              </a:rPr>
              <a:t>Christmas</a:t>
            </a:r>
          </a:p>
          <a:p>
            <a:endParaRPr lang="en-GB" dirty="0">
              <a:latin typeface="Tahoma" pitchFamily="34" charset="0"/>
              <a:ea typeface="Tahoma" pitchFamily="34" charset="0"/>
              <a:cs typeface="Tahoma"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039995" y="529196"/>
            <a:ext cx="4646930" cy="945131"/>
          </a:xfrm>
          <a:prstGeom prst="rect">
            <a:avLst/>
          </a:prstGeom>
          <a:ln w="31750">
            <a:solidFill>
              <a:srgbClr val="5B9BD4"/>
            </a:solidFill>
          </a:ln>
        </p:spPr>
        <p:txBody>
          <a:bodyPr vert="horz" wrap="square" lIns="0" tIns="19050" rIns="0" bIns="0" rtlCol="0">
            <a:spAutoFit/>
          </a:bodyPr>
          <a:lstStyle/>
          <a:p>
            <a:pPr algn="ctr">
              <a:lnSpc>
                <a:spcPct val="100000"/>
              </a:lnSpc>
              <a:spcBef>
                <a:spcPts val="150"/>
              </a:spcBef>
            </a:pPr>
            <a:r>
              <a:rPr sz="2800" spc="-40" dirty="0">
                <a:solidFill>
                  <a:srgbClr val="4475A0"/>
                </a:solidFill>
                <a:latin typeface="Tahoma" panose="020B0604030504040204" pitchFamily="34" charset="0"/>
                <a:ea typeface="Tahoma" panose="020B0604030504040204" pitchFamily="34" charset="0"/>
                <a:cs typeface="Tahoma" panose="020B0604030504040204" pitchFamily="34" charset="0"/>
              </a:rPr>
              <a:t>Year</a:t>
            </a:r>
            <a:r>
              <a:rPr sz="2800" spc="-95" dirty="0">
                <a:solidFill>
                  <a:srgbClr val="4475A0"/>
                </a:solidFill>
                <a:latin typeface="Tahoma" panose="020B0604030504040204" pitchFamily="34" charset="0"/>
                <a:ea typeface="Tahoma" panose="020B0604030504040204" pitchFamily="34" charset="0"/>
                <a:cs typeface="Tahoma" panose="020B0604030504040204" pitchFamily="34" charset="0"/>
              </a:rPr>
              <a:t> </a:t>
            </a:r>
            <a:r>
              <a:rPr lang="en-GB" sz="2800" spc="-50" dirty="0">
                <a:solidFill>
                  <a:srgbClr val="4475A0"/>
                </a:solidFill>
                <a:latin typeface="Tahoma" panose="020B0604030504040204" pitchFamily="34" charset="0"/>
                <a:ea typeface="Tahoma" panose="020B0604030504040204" pitchFamily="34" charset="0"/>
                <a:cs typeface="Tahoma" panose="020B0604030504040204" pitchFamily="34" charset="0"/>
              </a:rPr>
              <a:t>R</a:t>
            </a:r>
            <a:endParaRPr sz="2800" dirty="0">
              <a:latin typeface="Tahoma" panose="020B0604030504040204" pitchFamily="34" charset="0"/>
              <a:ea typeface="Tahoma" panose="020B0604030504040204" pitchFamily="34" charset="0"/>
              <a:cs typeface="Tahoma" panose="020B0604030504040204" pitchFamily="34" charset="0"/>
            </a:endParaRPr>
          </a:p>
          <a:p>
            <a:pPr algn="ctr">
              <a:lnSpc>
                <a:spcPct val="100000"/>
              </a:lnSpc>
              <a:spcBef>
                <a:spcPts val="455"/>
              </a:spcBef>
            </a:pPr>
            <a:r>
              <a:rPr lang="en-GB" sz="2800" dirty="0">
                <a:solidFill>
                  <a:srgbClr val="4475A0"/>
                </a:solidFill>
                <a:latin typeface="Tahoma" panose="020B0604030504040204" pitchFamily="34" charset="0"/>
                <a:ea typeface="Tahoma" panose="020B0604030504040204" pitchFamily="34" charset="0"/>
                <a:cs typeface="Tahoma" panose="020B0604030504040204" pitchFamily="34" charset="0"/>
              </a:rPr>
              <a:t>Autumn</a:t>
            </a:r>
            <a:r>
              <a:rPr sz="2800" spc="-90" dirty="0">
                <a:solidFill>
                  <a:srgbClr val="4475A0"/>
                </a:solidFill>
                <a:latin typeface="Tahoma" panose="020B0604030504040204" pitchFamily="34" charset="0"/>
                <a:ea typeface="Tahoma" panose="020B0604030504040204" pitchFamily="34" charset="0"/>
                <a:cs typeface="Tahoma" panose="020B0604030504040204" pitchFamily="34" charset="0"/>
              </a:rPr>
              <a:t> </a:t>
            </a:r>
            <a:r>
              <a:rPr sz="2800" spc="-55" dirty="0">
                <a:solidFill>
                  <a:srgbClr val="4475A0"/>
                </a:solidFill>
                <a:latin typeface="Tahoma" panose="020B0604030504040204" pitchFamily="34" charset="0"/>
                <a:ea typeface="Tahoma" panose="020B0604030504040204" pitchFamily="34" charset="0"/>
                <a:cs typeface="Tahoma" panose="020B0604030504040204" pitchFamily="34" charset="0"/>
              </a:rPr>
              <a:t>Term</a:t>
            </a:r>
            <a:r>
              <a:rPr sz="2800" spc="-80" dirty="0">
                <a:solidFill>
                  <a:srgbClr val="4475A0"/>
                </a:solidFill>
                <a:latin typeface="Tahoma" panose="020B0604030504040204" pitchFamily="34" charset="0"/>
                <a:ea typeface="Tahoma" panose="020B0604030504040204" pitchFamily="34" charset="0"/>
                <a:cs typeface="Tahoma" panose="020B0604030504040204" pitchFamily="34" charset="0"/>
              </a:rPr>
              <a:t> </a:t>
            </a:r>
            <a:r>
              <a:rPr sz="2800" spc="-10" dirty="0">
                <a:solidFill>
                  <a:srgbClr val="4475A0"/>
                </a:solidFill>
                <a:latin typeface="Tahoma" panose="020B0604030504040204" pitchFamily="34" charset="0"/>
                <a:ea typeface="Tahoma" panose="020B0604030504040204" pitchFamily="34" charset="0"/>
                <a:cs typeface="Tahoma" panose="020B0604030504040204" pitchFamily="34" charset="0"/>
              </a:rPr>
              <a:t>Information</a:t>
            </a:r>
            <a:endParaRPr sz="2800" dirty="0">
              <a:latin typeface="Tahoma" panose="020B0604030504040204" pitchFamily="34" charset="0"/>
              <a:ea typeface="Tahoma" panose="020B0604030504040204" pitchFamily="34" charset="0"/>
              <a:cs typeface="Tahoma" panose="020B0604030504040204" pitchFamily="34" charset="0"/>
            </a:endParaRPr>
          </a:p>
        </p:txBody>
      </p:sp>
      <p:sp>
        <p:nvSpPr>
          <p:cNvPr id="3" name="object 3"/>
          <p:cNvSpPr txBox="1"/>
          <p:nvPr/>
        </p:nvSpPr>
        <p:spPr>
          <a:xfrm>
            <a:off x="407592" y="1576374"/>
            <a:ext cx="4317365" cy="8135432"/>
          </a:xfrm>
          <a:prstGeom prst="rect">
            <a:avLst/>
          </a:prstGeom>
          <a:ln w="31750">
            <a:solidFill>
              <a:srgbClr val="5B9BD4"/>
            </a:solidFill>
          </a:ln>
        </p:spPr>
        <p:txBody>
          <a:bodyPr vert="horz" wrap="square" lIns="0" tIns="17145" rIns="0" bIns="0" rtlCol="0">
            <a:spAutoFit/>
          </a:bodyPr>
          <a:lstStyle/>
          <a:p>
            <a:pPr marL="72000">
              <a:lnSpc>
                <a:spcPct val="100000"/>
              </a:lnSpc>
              <a:spcBef>
                <a:spcPts val="135"/>
              </a:spcBef>
            </a:pPr>
            <a:r>
              <a:rPr lang="en-GB" sz="2000" b="1" u="sng" spc="-10" dirty="0">
                <a:solidFill>
                  <a:srgbClr val="4475A0"/>
                </a:solidFill>
                <a:uFill>
                  <a:solidFill>
                    <a:srgbClr val="4475A0"/>
                  </a:solidFill>
                </a:uFill>
                <a:latin typeface="Tahoma" panose="020B0604030504040204" pitchFamily="34" charset="0"/>
                <a:ea typeface="Tahoma" panose="020B0604030504040204" pitchFamily="34" charset="0"/>
                <a:cs typeface="Tahoma" panose="020B0604030504040204" pitchFamily="34" charset="0"/>
              </a:rPr>
              <a:t>Learning at Home</a:t>
            </a:r>
            <a:endParaRPr lang="en-GB" sz="2000" dirty="0">
              <a:latin typeface="Tahoma" panose="020B0604030504040204" pitchFamily="34" charset="0"/>
              <a:ea typeface="Tahoma" panose="020B0604030504040204" pitchFamily="34" charset="0"/>
              <a:cs typeface="Tahoma" panose="020B0604030504040204" pitchFamily="34" charset="0"/>
            </a:endParaRPr>
          </a:p>
          <a:p>
            <a:pPr marL="72000" marR="64135">
              <a:lnSpc>
                <a:spcPct val="111700"/>
              </a:lnSpc>
              <a:spcBef>
                <a:spcPts val="640"/>
              </a:spcBef>
            </a:pPr>
            <a:r>
              <a:rPr sz="2000" b="1" u="sng" spc="-10" dirty="0">
                <a:solidFill>
                  <a:srgbClr val="4475A0"/>
                </a:solidFill>
                <a:uFill>
                  <a:solidFill>
                    <a:srgbClr val="4475A0"/>
                  </a:solidFill>
                </a:uFill>
                <a:latin typeface="Tahoma" panose="020B0604030504040204" pitchFamily="34" charset="0"/>
                <a:ea typeface="Tahoma" panose="020B0604030504040204" pitchFamily="34" charset="0"/>
                <a:cs typeface="Tahoma" panose="020B0604030504040204" pitchFamily="34" charset="0"/>
              </a:rPr>
              <a:t>Reading</a:t>
            </a:r>
            <a:endParaRPr lang="en-GB" sz="2000" b="1" u="sng" spc="-10" dirty="0">
              <a:solidFill>
                <a:srgbClr val="4475A0"/>
              </a:solidFill>
              <a:uFill>
                <a:solidFill>
                  <a:srgbClr val="4475A0"/>
                </a:solidFill>
              </a:uFill>
              <a:latin typeface="Tahoma" panose="020B0604030504040204" pitchFamily="34" charset="0"/>
              <a:ea typeface="Tahoma" panose="020B0604030504040204" pitchFamily="34" charset="0"/>
              <a:cs typeface="Tahoma" panose="020B0604030504040204" pitchFamily="34" charset="0"/>
            </a:endParaRPr>
          </a:p>
          <a:p>
            <a:pPr marL="72000" marR="64135">
              <a:lnSpc>
                <a:spcPct val="111700"/>
              </a:lnSpc>
              <a:spcBef>
                <a:spcPts val="640"/>
              </a:spcBef>
            </a:pPr>
            <a:r>
              <a:rPr lang="en-GB" sz="2000" spc="-10" dirty="0">
                <a:solidFill>
                  <a:schemeClr val="tx1"/>
                </a:solidFill>
                <a:uFill>
                  <a:solidFill>
                    <a:srgbClr val="4475A0"/>
                  </a:solidFill>
                </a:uFill>
                <a:latin typeface="Tahoma" panose="020B0604030504040204" pitchFamily="34" charset="0"/>
                <a:ea typeface="Tahoma" panose="020B0604030504040204" pitchFamily="34" charset="0"/>
                <a:cs typeface="Tahoma" panose="020B0604030504040204" pitchFamily="34" charset="0"/>
              </a:rPr>
              <a:t>Children should be reading their Big Cat reading books at home as often as possible. Reading for 5 minutes everyday, is often better than reading once for longer.</a:t>
            </a:r>
          </a:p>
          <a:p>
            <a:pPr marL="72000" marR="64135">
              <a:lnSpc>
                <a:spcPct val="111700"/>
              </a:lnSpc>
              <a:spcBef>
                <a:spcPts val="640"/>
              </a:spcBef>
            </a:pPr>
            <a:r>
              <a:rPr lang="en-GB" sz="2000" spc="-10" dirty="0">
                <a:solidFill>
                  <a:schemeClr val="tx1"/>
                </a:solidFill>
                <a:uFill>
                  <a:solidFill>
                    <a:srgbClr val="4475A0"/>
                  </a:solidFill>
                </a:uFill>
                <a:latin typeface="Tahoma" panose="020B0604030504040204" pitchFamily="34" charset="0"/>
                <a:ea typeface="Tahoma" panose="020B0604030504040204" pitchFamily="34" charset="0"/>
                <a:cs typeface="Tahoma" panose="020B0604030504040204" pitchFamily="34" charset="0"/>
              </a:rPr>
              <a:t>It is also important to share stories from picture books everyday.</a:t>
            </a:r>
            <a:endParaRPr sz="20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72000">
              <a:lnSpc>
                <a:spcPct val="100000"/>
              </a:lnSpc>
              <a:spcBef>
                <a:spcPts val="830"/>
              </a:spcBef>
            </a:pPr>
            <a:r>
              <a:rPr lang="en-GB" sz="1600" spc="-10" dirty="0">
                <a:latin typeface="Garamond"/>
                <a:cs typeface="Garamond"/>
              </a:rPr>
              <a:t>.</a:t>
            </a:r>
            <a:r>
              <a:rPr lang="en-GB" sz="2000" b="1" u="sng" dirty="0">
                <a:solidFill>
                  <a:schemeClr val="tx2"/>
                </a:solidFill>
                <a:latin typeface="Tahoma" panose="020B0604030504040204" pitchFamily="34" charset="0"/>
                <a:ea typeface="Tahoma" panose="020B0604030504040204" pitchFamily="34" charset="0"/>
                <a:cs typeface="Tahoma" panose="020B0604030504040204" pitchFamily="34" charset="0"/>
              </a:rPr>
              <a:t>Home Learning Challenges</a:t>
            </a:r>
          </a:p>
          <a:p>
            <a:pPr marL="72000">
              <a:lnSpc>
                <a:spcPct val="100000"/>
              </a:lnSpc>
              <a:spcBef>
                <a:spcPts val="830"/>
              </a:spcBef>
            </a:pPr>
            <a:r>
              <a:rPr lang="en-GB" sz="2000" dirty="0">
                <a:latin typeface="Tahoma" panose="020B0604030504040204" pitchFamily="34" charset="0"/>
                <a:ea typeface="Tahoma" panose="020B0604030504040204" pitchFamily="34" charset="0"/>
                <a:cs typeface="Tahoma" panose="020B0604030504040204" pitchFamily="34" charset="0"/>
              </a:rPr>
              <a:t>We will be sending home weekly activities for you to do at home </a:t>
            </a:r>
            <a:r>
              <a:rPr lang="en-GB" sz="2000" b="1" dirty="0">
                <a:latin typeface="Tahoma" panose="020B0604030504040204" pitchFamily="34" charset="0"/>
                <a:ea typeface="Tahoma" panose="020B0604030504040204" pitchFamily="34" charset="0"/>
                <a:cs typeface="Tahoma" panose="020B0604030504040204" pitchFamily="34" charset="0"/>
              </a:rPr>
              <a:t>if you wish to</a:t>
            </a:r>
            <a:r>
              <a:rPr lang="en-GB" sz="2000" dirty="0">
                <a:latin typeface="Tahoma" panose="020B0604030504040204" pitchFamily="34" charset="0"/>
                <a:ea typeface="Tahoma" panose="020B0604030504040204" pitchFamily="34" charset="0"/>
                <a:cs typeface="Tahoma" panose="020B0604030504040204" pitchFamily="34" charset="0"/>
              </a:rPr>
              <a:t>. These will be linked to the learning in class.</a:t>
            </a:r>
          </a:p>
          <a:p>
            <a:pPr marL="72000">
              <a:lnSpc>
                <a:spcPct val="100000"/>
              </a:lnSpc>
              <a:spcBef>
                <a:spcPts val="830"/>
              </a:spcBef>
            </a:pPr>
            <a:r>
              <a:rPr lang="en-GB" sz="2000" dirty="0">
                <a:latin typeface="Tahoma" panose="020B0604030504040204" pitchFamily="34" charset="0"/>
                <a:ea typeface="Tahoma" panose="020B0604030504040204" pitchFamily="34" charset="0"/>
                <a:cs typeface="Tahoma" panose="020B0604030504040204" pitchFamily="34" charset="0"/>
              </a:rPr>
              <a:t>We will look at these if they are brought into school.</a:t>
            </a:r>
          </a:p>
          <a:p>
            <a:pPr marL="72000">
              <a:lnSpc>
                <a:spcPct val="100000"/>
              </a:lnSpc>
              <a:spcBef>
                <a:spcPts val="830"/>
              </a:spcBef>
            </a:pPr>
            <a:r>
              <a:rPr lang="en-GB" sz="2000" b="1" u="sng" dirty="0">
                <a:solidFill>
                  <a:schemeClr val="tx2"/>
                </a:solidFill>
                <a:latin typeface="Tahoma" panose="020B0604030504040204" pitchFamily="34" charset="0"/>
                <a:ea typeface="Tahoma" panose="020B0604030504040204" pitchFamily="34" charset="0"/>
                <a:cs typeface="Tahoma" panose="020B0604030504040204" pitchFamily="34" charset="0"/>
              </a:rPr>
              <a:t>Weekly Advanced Organiser</a:t>
            </a:r>
          </a:p>
          <a:p>
            <a:pPr marL="72000">
              <a:lnSpc>
                <a:spcPct val="100000"/>
              </a:lnSpc>
              <a:spcBef>
                <a:spcPts val="830"/>
              </a:spcBef>
            </a:pPr>
            <a:r>
              <a:rPr lang="en-GB" sz="2000" dirty="0">
                <a:solidFill>
                  <a:schemeClr val="tx1"/>
                </a:solidFill>
                <a:latin typeface="Tahoma" panose="020B0604030504040204" pitchFamily="34" charset="0"/>
                <a:ea typeface="Tahoma" panose="020B0604030504040204" pitchFamily="34" charset="0"/>
                <a:cs typeface="Tahoma" panose="020B0604030504040204" pitchFamily="34" charset="0"/>
              </a:rPr>
              <a:t>Please use this to support you in talking to your child about what they might have been learning at school. This will enable them to show you what they know and to extend and embed their learning. </a:t>
            </a:r>
          </a:p>
        </p:txBody>
      </p:sp>
      <p:sp>
        <p:nvSpPr>
          <p:cNvPr id="4" name="object 4"/>
          <p:cNvSpPr txBox="1"/>
          <p:nvPr/>
        </p:nvSpPr>
        <p:spPr>
          <a:xfrm>
            <a:off x="10013522" y="394404"/>
            <a:ext cx="4646930" cy="10225235"/>
          </a:xfrm>
          <a:prstGeom prst="rect">
            <a:avLst/>
          </a:prstGeom>
          <a:ln w="31750">
            <a:solidFill>
              <a:srgbClr val="5B9BD4"/>
            </a:solidFill>
          </a:ln>
        </p:spPr>
        <p:txBody>
          <a:bodyPr vert="horz" wrap="square" lIns="0" tIns="17145" rIns="0" bIns="0" rtlCol="0">
            <a:spAutoFit/>
          </a:bodyPr>
          <a:lstStyle/>
          <a:p>
            <a:pPr marL="52069">
              <a:lnSpc>
                <a:spcPct val="100000"/>
              </a:lnSpc>
              <a:spcBef>
                <a:spcPts val="135"/>
              </a:spcBef>
            </a:pPr>
            <a:r>
              <a:rPr lang="en-GB" sz="2000" b="1" u="sng" spc="-20" dirty="0">
                <a:solidFill>
                  <a:srgbClr val="4475A0"/>
                </a:solidFill>
                <a:uFill>
                  <a:solidFill>
                    <a:srgbClr val="4475A0"/>
                  </a:solidFill>
                </a:uFill>
                <a:latin typeface="Tahoma" panose="020B0604030504040204" pitchFamily="34" charset="0"/>
                <a:ea typeface="Tahoma" panose="020B0604030504040204" pitchFamily="34" charset="0"/>
                <a:cs typeface="Tahoma" panose="020B0604030504040204" pitchFamily="34" charset="0"/>
              </a:rPr>
              <a:t>Useful Reminders</a:t>
            </a:r>
          </a:p>
          <a:p>
            <a:pPr marL="394969" indent="-342900">
              <a:lnSpc>
                <a:spcPct val="100000"/>
              </a:lnSpc>
              <a:spcBef>
                <a:spcPts val="135"/>
              </a:spcBef>
              <a:buFont typeface="Arial" panose="020B0604020202020204" pitchFamily="34" charset="0"/>
              <a:buChar char="•"/>
            </a:pPr>
            <a:r>
              <a:rPr lang="en-GB" sz="2000" spc="-20" dirty="0">
                <a:solidFill>
                  <a:schemeClr val="tx1"/>
                </a:solidFill>
                <a:uFill>
                  <a:solidFill>
                    <a:srgbClr val="4475A0"/>
                  </a:solidFill>
                </a:uFill>
                <a:latin typeface="Tahoma" panose="020B0604030504040204" pitchFamily="34" charset="0"/>
                <a:ea typeface="Tahoma" panose="020B0604030504040204" pitchFamily="34" charset="0"/>
                <a:cs typeface="Tahoma" panose="020B0604030504040204" pitchFamily="34" charset="0"/>
              </a:rPr>
              <a:t>Long hair should be tied back.</a:t>
            </a:r>
          </a:p>
          <a:p>
            <a:pPr marL="342900" indent="-342900">
              <a:buFont typeface="Arial" panose="020B0604020202020204" pitchFamily="34" charset="0"/>
              <a:buChar char="•"/>
            </a:pPr>
            <a:r>
              <a:rPr lang="en-GB" sz="2000" dirty="0">
                <a:solidFill>
                  <a:schemeClr val="tx1"/>
                </a:solidFill>
                <a:latin typeface="Tahoma" pitchFamily="34" charset="0"/>
                <a:ea typeface="Tahoma" pitchFamily="34" charset="0"/>
                <a:cs typeface="Tahoma" pitchFamily="34" charset="0"/>
              </a:rPr>
              <a:t>Named water bottle in class </a:t>
            </a:r>
            <a:r>
              <a:rPr lang="en-GB" sz="2000" b="1" dirty="0">
                <a:solidFill>
                  <a:schemeClr val="tx1"/>
                </a:solidFill>
                <a:latin typeface="Tahoma" pitchFamily="34" charset="0"/>
                <a:ea typeface="Tahoma" pitchFamily="34" charset="0"/>
                <a:cs typeface="Tahoma" pitchFamily="34" charset="0"/>
              </a:rPr>
              <a:t>everyday</a:t>
            </a:r>
            <a:r>
              <a:rPr lang="en-GB" sz="2000" dirty="0">
                <a:solidFill>
                  <a:schemeClr val="tx1"/>
                </a:solidFill>
                <a:latin typeface="Tahoma" pitchFamily="34" charset="0"/>
                <a:ea typeface="Tahoma" pitchFamily="34" charset="0"/>
                <a:cs typeface="Tahoma" pitchFamily="34" charset="0"/>
              </a:rPr>
              <a:t>. </a:t>
            </a:r>
          </a:p>
          <a:p>
            <a:pPr marL="342900" indent="-342900">
              <a:buFont typeface="Arial" panose="020B0604020202020204" pitchFamily="34" charset="0"/>
              <a:buChar char="•"/>
            </a:pPr>
            <a:r>
              <a:rPr lang="en-GB" sz="2000" dirty="0">
                <a:solidFill>
                  <a:schemeClr val="tx1"/>
                </a:solidFill>
                <a:latin typeface="Tahoma" pitchFamily="34" charset="0"/>
                <a:ea typeface="Tahoma" pitchFamily="34" charset="0"/>
                <a:cs typeface="Tahoma" pitchFamily="34" charset="0"/>
              </a:rPr>
              <a:t>During the morning session each child has milk (if they wish) and a piece of fruit or a vegetable for their snack. </a:t>
            </a:r>
          </a:p>
          <a:p>
            <a:pPr marL="342900" indent="-342900">
              <a:buFont typeface="Arial" panose="020B0604020202020204" pitchFamily="34" charset="0"/>
              <a:buChar char="•"/>
            </a:pPr>
            <a:r>
              <a:rPr lang="en-GB" sz="2000" dirty="0">
                <a:solidFill>
                  <a:schemeClr val="tx1"/>
                </a:solidFill>
                <a:latin typeface="Tahoma" pitchFamily="34" charset="0"/>
                <a:ea typeface="Tahoma" pitchFamily="34" charset="0"/>
                <a:cs typeface="Tahoma" pitchFamily="34" charset="0"/>
              </a:rPr>
              <a:t>Please let your child know if they have a letter or note and to hand it into us. </a:t>
            </a:r>
          </a:p>
          <a:p>
            <a:pPr marL="394969" indent="-342900">
              <a:lnSpc>
                <a:spcPct val="100000"/>
              </a:lnSpc>
              <a:spcBef>
                <a:spcPts val="135"/>
              </a:spcBef>
              <a:buFont typeface="Arial" panose="020B0604020202020204" pitchFamily="34" charset="0"/>
              <a:buChar char="•"/>
            </a:pPr>
            <a:r>
              <a:rPr lang="en-GB" sz="2000" spc="-20" dirty="0">
                <a:solidFill>
                  <a:schemeClr val="tx1"/>
                </a:solidFill>
                <a:uFill>
                  <a:solidFill>
                    <a:srgbClr val="4475A0"/>
                  </a:solidFill>
                </a:uFill>
                <a:latin typeface="Tahoma" panose="020B0604030504040204" pitchFamily="34" charset="0"/>
                <a:ea typeface="Tahoma" panose="020B0604030504040204" pitchFamily="34" charset="0"/>
                <a:cs typeface="Tahoma" panose="020B0604030504040204" pitchFamily="34" charset="0"/>
              </a:rPr>
              <a:t>Please check labels in clothes are clear</a:t>
            </a:r>
          </a:p>
          <a:p>
            <a:pPr marL="394969" indent="-342900">
              <a:lnSpc>
                <a:spcPct val="100000"/>
              </a:lnSpc>
              <a:spcBef>
                <a:spcPts val="135"/>
              </a:spcBef>
              <a:buFont typeface="Arial" panose="020B0604020202020204" pitchFamily="34" charset="0"/>
              <a:buChar char="•"/>
            </a:pPr>
            <a:r>
              <a:rPr lang="en-GB" sz="2000" spc="-20" dirty="0">
                <a:solidFill>
                  <a:schemeClr val="tx1"/>
                </a:solidFill>
                <a:uFill>
                  <a:solidFill>
                    <a:srgbClr val="4475A0"/>
                  </a:solidFill>
                </a:uFill>
                <a:latin typeface="Tahoma" panose="020B0604030504040204" pitchFamily="34" charset="0"/>
                <a:ea typeface="Tahoma" panose="020B0604030504040204" pitchFamily="34" charset="0"/>
                <a:cs typeface="Tahoma" panose="020B0604030504040204" pitchFamily="34" charset="0"/>
              </a:rPr>
              <a:t>Library books returned to school on a </a:t>
            </a:r>
            <a:r>
              <a:rPr lang="en-GB" sz="2000" b="1" spc="-20" dirty="0">
                <a:solidFill>
                  <a:schemeClr val="tx1"/>
                </a:solidFill>
                <a:uFill>
                  <a:solidFill>
                    <a:srgbClr val="4475A0"/>
                  </a:solidFill>
                </a:uFill>
                <a:latin typeface="Tahoma" panose="020B0604030504040204" pitchFamily="34" charset="0"/>
                <a:ea typeface="Tahoma" panose="020B0604030504040204" pitchFamily="34" charset="0"/>
                <a:cs typeface="Tahoma" panose="020B0604030504040204" pitchFamily="34" charset="0"/>
              </a:rPr>
              <a:t>Wednesday</a:t>
            </a:r>
          </a:p>
          <a:p>
            <a:pPr marL="394969" indent="-342900">
              <a:lnSpc>
                <a:spcPct val="100000"/>
              </a:lnSpc>
              <a:spcBef>
                <a:spcPts val="135"/>
              </a:spcBef>
              <a:buFont typeface="Arial" panose="020B0604020202020204" pitchFamily="34" charset="0"/>
              <a:buChar char="•"/>
            </a:pPr>
            <a:r>
              <a:rPr lang="en-GB" sz="2000" b="1" spc="-20" dirty="0">
                <a:solidFill>
                  <a:schemeClr val="tx1"/>
                </a:solidFill>
                <a:uFill>
                  <a:solidFill>
                    <a:srgbClr val="4475A0"/>
                  </a:solidFill>
                </a:uFill>
                <a:latin typeface="Tahoma" panose="020B0604030504040204" pitchFamily="34" charset="0"/>
                <a:ea typeface="Tahoma" panose="020B0604030504040204" pitchFamily="34" charset="0"/>
                <a:cs typeface="Tahoma" panose="020B0604030504040204" pitchFamily="34" charset="0"/>
              </a:rPr>
              <a:t>Reading books must be returned on Monday please so they can be changed.</a:t>
            </a:r>
          </a:p>
          <a:p>
            <a:endParaRPr lang="en-GB" sz="2000" i="1" dirty="0">
              <a:latin typeface="Tahoma" pitchFamily="34" charset="0"/>
              <a:ea typeface="Tahoma" pitchFamily="34" charset="0"/>
              <a:cs typeface="Tahoma" pitchFamily="34" charset="0"/>
            </a:endParaRPr>
          </a:p>
          <a:p>
            <a:r>
              <a:rPr lang="en-GB" sz="2000" i="1" dirty="0">
                <a:latin typeface="Tahoma" pitchFamily="34" charset="0"/>
                <a:ea typeface="Tahoma" pitchFamily="34" charset="0"/>
                <a:cs typeface="Tahoma" pitchFamily="34" charset="0"/>
              </a:rPr>
              <a:t>We are  looking at people who help us this half term so would love to have visits from vets, doctors, nurses, opticians, police or fire officers. Please speak to a member of the team if you or someone you know would have an hour to spare to come into speak to the class.</a:t>
            </a:r>
          </a:p>
          <a:p>
            <a:endParaRPr lang="en-GB" sz="2000" dirty="0">
              <a:latin typeface="Tahoma" pitchFamily="34" charset="0"/>
              <a:ea typeface="Tahoma" pitchFamily="34" charset="0"/>
              <a:cs typeface="Tahoma" pitchFamily="34" charset="0"/>
            </a:endParaRPr>
          </a:p>
          <a:p>
            <a:r>
              <a:rPr lang="en-GB" sz="2000" b="1" i="1" dirty="0">
                <a:latin typeface="Tahoma" pitchFamily="34" charset="0"/>
                <a:ea typeface="Tahoma" pitchFamily="34" charset="0"/>
                <a:cs typeface="Tahoma" pitchFamily="34" charset="0"/>
              </a:rPr>
              <a:t>If you need to ask us anything then please do.  After school is generally easier than the mornings, when we are very busy settling the children.</a:t>
            </a:r>
          </a:p>
          <a:p>
            <a:r>
              <a:rPr lang="en-GB" sz="2000" b="1" i="1" dirty="0">
                <a:latin typeface="Tahoma" pitchFamily="34" charset="0"/>
                <a:ea typeface="Tahoma" pitchFamily="34" charset="0"/>
                <a:cs typeface="Tahoma" pitchFamily="34" charset="0"/>
              </a:rPr>
              <a:t>You can also use the </a:t>
            </a:r>
            <a:r>
              <a:rPr lang="en-GB" sz="2000" b="1" i="1" dirty="0">
                <a:latin typeface="Tahoma" pitchFamily="34" charset="0"/>
                <a:ea typeface="Tahoma" pitchFamily="34" charset="0"/>
                <a:cs typeface="Tahoma" pitchFamily="34" charset="0"/>
                <a:hlinkClick r:id="rId2"/>
              </a:rPr>
              <a:t>yearr@cheddington.bucks.sch.uk</a:t>
            </a:r>
            <a:r>
              <a:rPr lang="en-GB" sz="2000" b="1" i="1" dirty="0">
                <a:latin typeface="Tahoma" pitchFamily="34" charset="0"/>
                <a:ea typeface="Tahoma" pitchFamily="34" charset="0"/>
                <a:cs typeface="Tahoma" pitchFamily="34" charset="0"/>
              </a:rPr>
              <a:t> for pastoral emails or to arrange a meeting.</a:t>
            </a:r>
          </a:p>
        </p:txBody>
      </p:sp>
      <p:sp>
        <p:nvSpPr>
          <p:cNvPr id="6" name="object 6"/>
          <p:cNvSpPr txBox="1"/>
          <p:nvPr/>
        </p:nvSpPr>
        <p:spPr>
          <a:xfrm>
            <a:off x="5066791" y="1737740"/>
            <a:ext cx="4620260" cy="5002780"/>
          </a:xfrm>
          <a:prstGeom prst="rect">
            <a:avLst/>
          </a:prstGeom>
          <a:ln w="31750">
            <a:solidFill>
              <a:srgbClr val="5B9BD4"/>
            </a:solidFill>
          </a:ln>
        </p:spPr>
        <p:txBody>
          <a:bodyPr vert="horz" wrap="square" lIns="0" tIns="4445" rIns="0" bIns="0" rtlCol="0">
            <a:spAutoFit/>
          </a:bodyPr>
          <a:lstStyle/>
          <a:p>
            <a:pPr marL="52705">
              <a:lnSpc>
                <a:spcPct val="100000"/>
              </a:lnSpc>
              <a:spcBef>
                <a:spcPts val="35"/>
              </a:spcBef>
            </a:pPr>
            <a:r>
              <a:rPr lang="en-GB" sz="2000" b="1" u="sng" dirty="0">
                <a:solidFill>
                  <a:srgbClr val="4475A0"/>
                </a:solidFill>
                <a:uFill>
                  <a:solidFill>
                    <a:srgbClr val="4475A0"/>
                  </a:solidFill>
                </a:uFill>
                <a:latin typeface="Tahoma" panose="020B0604030504040204" pitchFamily="34" charset="0"/>
                <a:ea typeface="Tahoma" panose="020B0604030504040204" pitchFamily="34" charset="0"/>
                <a:cs typeface="Tahoma" panose="020B0604030504040204" pitchFamily="34" charset="0"/>
              </a:rPr>
              <a:t>Texts we will be using this term will include</a:t>
            </a:r>
            <a:endParaRPr sz="2000" dirty="0">
              <a:latin typeface="Tahoma" panose="020B0604030504040204" pitchFamily="34" charset="0"/>
              <a:ea typeface="Tahoma" panose="020B0604030504040204" pitchFamily="34" charset="0"/>
              <a:cs typeface="Tahoma" panose="020B0604030504040204" pitchFamily="34" charset="0"/>
            </a:endParaRPr>
          </a:p>
          <a:p>
            <a:pPr marL="52705" marR="66675">
              <a:lnSpc>
                <a:spcPct val="93900"/>
              </a:lnSpc>
              <a:spcAft>
                <a:spcPts val="600"/>
              </a:spcAft>
            </a:pPr>
            <a:endParaRPr sz="2000" dirty="0">
              <a:latin typeface="Garamond"/>
              <a:cs typeface="Garamond"/>
            </a:endParaRPr>
          </a:p>
          <a:p>
            <a:pPr>
              <a:lnSpc>
                <a:spcPct val="100000"/>
              </a:lnSpc>
              <a:spcBef>
                <a:spcPts val="30"/>
              </a:spcBef>
            </a:pPr>
            <a:endParaRPr lang="en-GB" sz="2900" dirty="0">
              <a:latin typeface="Garamond"/>
              <a:cs typeface="Garamond"/>
            </a:endParaRPr>
          </a:p>
          <a:p>
            <a:pPr>
              <a:lnSpc>
                <a:spcPct val="100000"/>
              </a:lnSpc>
              <a:spcBef>
                <a:spcPts val="30"/>
              </a:spcBef>
            </a:pPr>
            <a:endParaRPr lang="en-GB" sz="2900" dirty="0">
              <a:latin typeface="Garamond"/>
              <a:cs typeface="Garamond"/>
            </a:endParaRPr>
          </a:p>
          <a:p>
            <a:pPr>
              <a:lnSpc>
                <a:spcPct val="100000"/>
              </a:lnSpc>
              <a:spcBef>
                <a:spcPts val="30"/>
              </a:spcBef>
            </a:pPr>
            <a:endParaRPr lang="en-GB" sz="2900" dirty="0">
              <a:latin typeface="Garamond"/>
              <a:cs typeface="Garamond"/>
            </a:endParaRPr>
          </a:p>
          <a:p>
            <a:pPr>
              <a:lnSpc>
                <a:spcPct val="100000"/>
              </a:lnSpc>
              <a:spcBef>
                <a:spcPts val="30"/>
              </a:spcBef>
            </a:pPr>
            <a:endParaRPr lang="en-GB" sz="2900" dirty="0">
              <a:latin typeface="Garamond"/>
              <a:cs typeface="Garamond"/>
            </a:endParaRPr>
          </a:p>
          <a:p>
            <a:pPr>
              <a:lnSpc>
                <a:spcPct val="100000"/>
              </a:lnSpc>
              <a:spcBef>
                <a:spcPts val="30"/>
              </a:spcBef>
            </a:pPr>
            <a:endParaRPr lang="en-GB" sz="2900" dirty="0">
              <a:latin typeface="Garamond"/>
              <a:cs typeface="Garamond"/>
            </a:endParaRPr>
          </a:p>
          <a:p>
            <a:pPr>
              <a:lnSpc>
                <a:spcPct val="100000"/>
              </a:lnSpc>
              <a:spcBef>
                <a:spcPts val="30"/>
              </a:spcBef>
            </a:pPr>
            <a:endParaRPr lang="en-GB" sz="2900" dirty="0">
              <a:latin typeface="Garamond"/>
              <a:cs typeface="Garamond"/>
            </a:endParaRPr>
          </a:p>
          <a:p>
            <a:pPr>
              <a:lnSpc>
                <a:spcPct val="100000"/>
              </a:lnSpc>
              <a:spcBef>
                <a:spcPts val="30"/>
              </a:spcBef>
            </a:pPr>
            <a:endParaRPr lang="en-GB" sz="2900" dirty="0">
              <a:latin typeface="Garamond"/>
              <a:cs typeface="Garamond"/>
            </a:endParaRPr>
          </a:p>
          <a:p>
            <a:pPr>
              <a:lnSpc>
                <a:spcPct val="100000"/>
              </a:lnSpc>
              <a:spcBef>
                <a:spcPts val="30"/>
              </a:spcBef>
            </a:pPr>
            <a:endParaRPr lang="en-GB" sz="2900" dirty="0">
              <a:latin typeface="Garamond"/>
              <a:cs typeface="Garamond"/>
            </a:endParaRPr>
          </a:p>
          <a:p>
            <a:pPr>
              <a:lnSpc>
                <a:spcPct val="100000"/>
              </a:lnSpc>
              <a:spcBef>
                <a:spcPts val="30"/>
              </a:spcBef>
            </a:pPr>
            <a:endParaRPr sz="2900" dirty="0">
              <a:latin typeface="Garamond"/>
              <a:cs typeface="Garamond"/>
            </a:endParaRPr>
          </a:p>
        </p:txBody>
      </p:sp>
      <p:sp>
        <p:nvSpPr>
          <p:cNvPr id="7" name="object 7"/>
          <p:cNvSpPr txBox="1"/>
          <p:nvPr/>
        </p:nvSpPr>
        <p:spPr>
          <a:xfrm>
            <a:off x="5053456" y="6868465"/>
            <a:ext cx="4646930" cy="3583032"/>
          </a:xfrm>
          <a:prstGeom prst="rect">
            <a:avLst/>
          </a:prstGeom>
          <a:ln w="31750">
            <a:solidFill>
              <a:srgbClr val="5B9BD4"/>
            </a:solidFill>
          </a:ln>
        </p:spPr>
        <p:txBody>
          <a:bodyPr vert="horz" wrap="square" lIns="0" tIns="5080" rIns="0" bIns="0" rtlCol="0">
            <a:spAutoFit/>
          </a:bodyPr>
          <a:lstStyle/>
          <a:p>
            <a:pPr marL="52069">
              <a:lnSpc>
                <a:spcPct val="100000"/>
              </a:lnSpc>
              <a:spcBef>
                <a:spcPts val="40"/>
              </a:spcBef>
            </a:pPr>
            <a:r>
              <a:rPr sz="2000" b="1" u="sng" spc="-10" dirty="0">
                <a:solidFill>
                  <a:srgbClr val="4475A0"/>
                </a:solidFill>
                <a:uFill>
                  <a:solidFill>
                    <a:srgbClr val="4475A0"/>
                  </a:solidFill>
                </a:uFill>
                <a:latin typeface="Tahoma" panose="020B0604030504040204" pitchFamily="34" charset="0"/>
                <a:ea typeface="Tahoma" panose="020B0604030504040204" pitchFamily="34" charset="0"/>
                <a:cs typeface="Tahoma" panose="020B0604030504040204" pitchFamily="34" charset="0"/>
              </a:rPr>
              <a:t>Websites</a:t>
            </a:r>
            <a:r>
              <a:rPr sz="2000" b="1" u="sng" spc="-30" dirty="0">
                <a:solidFill>
                  <a:srgbClr val="4475A0"/>
                </a:solidFill>
                <a:uFill>
                  <a:solidFill>
                    <a:srgbClr val="4475A0"/>
                  </a:solidFill>
                </a:uFill>
                <a:latin typeface="Tahoma" panose="020B0604030504040204" pitchFamily="34" charset="0"/>
                <a:ea typeface="Tahoma" panose="020B0604030504040204" pitchFamily="34" charset="0"/>
                <a:cs typeface="Tahoma" panose="020B0604030504040204" pitchFamily="34" charset="0"/>
              </a:rPr>
              <a:t> </a:t>
            </a:r>
            <a:r>
              <a:rPr sz="2000" b="1" u="sng" dirty="0">
                <a:solidFill>
                  <a:srgbClr val="4475A0"/>
                </a:solidFill>
                <a:uFill>
                  <a:solidFill>
                    <a:srgbClr val="4475A0"/>
                  </a:solidFill>
                </a:uFill>
                <a:latin typeface="Tahoma" panose="020B0604030504040204" pitchFamily="34" charset="0"/>
                <a:ea typeface="Tahoma" panose="020B0604030504040204" pitchFamily="34" charset="0"/>
                <a:cs typeface="Tahoma" panose="020B0604030504040204" pitchFamily="34" charset="0"/>
              </a:rPr>
              <a:t>to</a:t>
            </a:r>
            <a:r>
              <a:rPr sz="2000" b="1" u="sng" spc="-20" dirty="0">
                <a:solidFill>
                  <a:srgbClr val="4475A0"/>
                </a:solidFill>
                <a:uFill>
                  <a:solidFill>
                    <a:srgbClr val="4475A0"/>
                  </a:solidFill>
                </a:uFill>
                <a:latin typeface="Tahoma" panose="020B0604030504040204" pitchFamily="34" charset="0"/>
                <a:ea typeface="Tahoma" panose="020B0604030504040204" pitchFamily="34" charset="0"/>
                <a:cs typeface="Tahoma" panose="020B0604030504040204" pitchFamily="34" charset="0"/>
              </a:rPr>
              <a:t> </a:t>
            </a:r>
            <a:r>
              <a:rPr sz="2000" b="1" u="sng" dirty="0">
                <a:solidFill>
                  <a:srgbClr val="4475A0"/>
                </a:solidFill>
                <a:uFill>
                  <a:solidFill>
                    <a:srgbClr val="4475A0"/>
                  </a:solidFill>
                </a:uFill>
                <a:latin typeface="Tahoma" panose="020B0604030504040204" pitchFamily="34" charset="0"/>
                <a:ea typeface="Tahoma" panose="020B0604030504040204" pitchFamily="34" charset="0"/>
                <a:cs typeface="Tahoma" panose="020B0604030504040204" pitchFamily="34" charset="0"/>
              </a:rPr>
              <a:t>Support</a:t>
            </a:r>
            <a:r>
              <a:rPr sz="2000" b="1" u="sng" spc="-20" dirty="0">
                <a:solidFill>
                  <a:srgbClr val="4475A0"/>
                </a:solidFill>
                <a:uFill>
                  <a:solidFill>
                    <a:srgbClr val="4475A0"/>
                  </a:solidFill>
                </a:uFill>
                <a:latin typeface="Tahoma" panose="020B0604030504040204" pitchFamily="34" charset="0"/>
                <a:ea typeface="Tahoma" panose="020B0604030504040204" pitchFamily="34" charset="0"/>
                <a:cs typeface="Tahoma" panose="020B0604030504040204" pitchFamily="34" charset="0"/>
              </a:rPr>
              <a:t> </a:t>
            </a:r>
            <a:r>
              <a:rPr sz="2000" b="1" u="sng" spc="-10" dirty="0">
                <a:solidFill>
                  <a:srgbClr val="4475A0"/>
                </a:solidFill>
                <a:uFill>
                  <a:solidFill>
                    <a:srgbClr val="4475A0"/>
                  </a:solidFill>
                </a:uFill>
                <a:latin typeface="Tahoma" panose="020B0604030504040204" pitchFamily="34" charset="0"/>
                <a:ea typeface="Tahoma" panose="020B0604030504040204" pitchFamily="34" charset="0"/>
                <a:cs typeface="Tahoma" panose="020B0604030504040204" pitchFamily="34" charset="0"/>
              </a:rPr>
              <a:t>Learning</a:t>
            </a:r>
            <a:endParaRPr lang="en-GB" sz="2000" b="1" u="sng" spc="-10" dirty="0">
              <a:solidFill>
                <a:srgbClr val="4475A0"/>
              </a:solidFill>
              <a:uFill>
                <a:solidFill>
                  <a:srgbClr val="4475A0"/>
                </a:solidFill>
              </a:uFill>
              <a:latin typeface="Tahoma" panose="020B0604030504040204" pitchFamily="34" charset="0"/>
              <a:ea typeface="Tahoma" panose="020B0604030504040204" pitchFamily="34" charset="0"/>
              <a:cs typeface="Tahoma" panose="020B0604030504040204" pitchFamily="34" charset="0"/>
            </a:endParaRPr>
          </a:p>
          <a:p>
            <a:pPr marL="52069">
              <a:lnSpc>
                <a:spcPct val="100000"/>
              </a:lnSpc>
              <a:spcBef>
                <a:spcPts val="40"/>
              </a:spcBef>
            </a:pPr>
            <a:endParaRPr sz="2000" dirty="0">
              <a:latin typeface="Garamond"/>
              <a:cs typeface="Garamond"/>
            </a:endParaRPr>
          </a:p>
          <a:p>
            <a:pPr marL="52069">
              <a:lnSpc>
                <a:spcPct val="100000"/>
              </a:lnSpc>
              <a:spcBef>
                <a:spcPts val="295"/>
              </a:spcBef>
            </a:pPr>
            <a:r>
              <a:rPr lang="en-GB" sz="2000" dirty="0">
                <a:latin typeface="Garamond"/>
                <a:cs typeface="Garamond"/>
                <a:hlinkClick r:id="rId3"/>
              </a:rPr>
              <a:t>https://www.bbc.co.uk/bitesize/subjects/zphybqt</a:t>
            </a:r>
            <a:r>
              <a:rPr lang="en-GB" sz="2000" dirty="0">
                <a:latin typeface="Garamond"/>
                <a:cs typeface="Garamond"/>
              </a:rPr>
              <a:t> </a:t>
            </a:r>
          </a:p>
          <a:p>
            <a:pPr marL="52069">
              <a:lnSpc>
                <a:spcPct val="100000"/>
              </a:lnSpc>
              <a:spcBef>
                <a:spcPts val="295"/>
              </a:spcBef>
            </a:pPr>
            <a:r>
              <a:rPr lang="en-GB" sz="2000" dirty="0">
                <a:latin typeface="Garamond"/>
                <a:cs typeface="Garamond"/>
                <a:hlinkClick r:id="rId4"/>
              </a:rPr>
              <a:t>https://www.phonicsbloom.com/uk/game/list/phonics-games-phase-2</a:t>
            </a:r>
            <a:r>
              <a:rPr lang="en-GB" sz="2000" dirty="0">
                <a:latin typeface="Garamond"/>
                <a:cs typeface="Garamond"/>
              </a:rPr>
              <a:t>  </a:t>
            </a:r>
          </a:p>
          <a:p>
            <a:pPr marL="52069">
              <a:lnSpc>
                <a:spcPct val="100000"/>
              </a:lnSpc>
              <a:spcBef>
                <a:spcPts val="295"/>
              </a:spcBef>
            </a:pPr>
            <a:r>
              <a:rPr lang="en-GB" sz="2000" dirty="0">
                <a:latin typeface="Garamond"/>
                <a:cs typeface="Garamond"/>
                <a:hlinkClick r:id="rId5"/>
              </a:rPr>
              <a:t>https://www.bbc.co.uk/cbeebies/grownups/understanding-the-world</a:t>
            </a:r>
            <a:r>
              <a:rPr lang="en-GB" sz="2000" dirty="0">
                <a:latin typeface="Garamond"/>
                <a:cs typeface="Garamond"/>
              </a:rPr>
              <a:t> </a:t>
            </a:r>
          </a:p>
          <a:p>
            <a:pPr marL="52069">
              <a:lnSpc>
                <a:spcPct val="100000"/>
              </a:lnSpc>
              <a:spcBef>
                <a:spcPts val="295"/>
              </a:spcBef>
            </a:pPr>
            <a:r>
              <a:rPr lang="en-GB" sz="2000" dirty="0">
                <a:latin typeface="Garamond"/>
                <a:cs typeface="Garamond"/>
                <a:hlinkClick r:id="rId6"/>
              </a:rPr>
              <a:t>https://www.bbc.co.uk/cbeebies/curations/starting-school-curation</a:t>
            </a:r>
            <a:r>
              <a:rPr lang="en-GB" sz="2000" dirty="0">
                <a:latin typeface="Garamond"/>
                <a:cs typeface="Garamond"/>
              </a:rPr>
              <a:t> </a:t>
            </a:r>
          </a:p>
          <a:p>
            <a:pPr marL="52069">
              <a:lnSpc>
                <a:spcPct val="100000"/>
              </a:lnSpc>
              <a:spcBef>
                <a:spcPts val="295"/>
              </a:spcBef>
            </a:pPr>
            <a:endParaRPr lang="en-GB" sz="2000" dirty="0">
              <a:latin typeface="Garamond"/>
              <a:cs typeface="Garamond"/>
            </a:endParaRPr>
          </a:p>
        </p:txBody>
      </p:sp>
      <p:sp>
        <p:nvSpPr>
          <p:cNvPr id="12" name="Text Box 1">
            <a:extLst>
              <a:ext uri="{FF2B5EF4-FFF2-40B4-BE49-F238E27FC236}">
                <a16:creationId xmlns:a16="http://schemas.microsoft.com/office/drawing/2014/main" id="{E76F6A0F-4DA1-44D1-9F1E-C93E45197DB0}"/>
              </a:ext>
            </a:extLst>
          </p:cNvPr>
          <p:cNvSpPr txBox="1"/>
          <p:nvPr/>
        </p:nvSpPr>
        <p:spPr>
          <a:xfrm>
            <a:off x="1746187" y="726046"/>
            <a:ext cx="3086735" cy="341630"/>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US" sz="1600">
                <a:effectLst/>
                <a:latin typeface="Tahoma" panose="020B0604030504040204" pitchFamily="34" charset="0"/>
                <a:ea typeface="Calibri" panose="020F0502020204030204" pitchFamily="34" charset="0"/>
                <a:cs typeface="Times New Roman" panose="02020603050405020304" pitchFamily="18" charset="0"/>
              </a:rPr>
              <a:t>Cheddington Combined School</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3" name="Picture 12">
            <a:extLst>
              <a:ext uri="{FF2B5EF4-FFF2-40B4-BE49-F238E27FC236}">
                <a16:creationId xmlns:a16="http://schemas.microsoft.com/office/drawing/2014/main" id="{B48E910A-1929-4880-BD23-ABA8B598C51F}"/>
              </a:ext>
            </a:extLst>
          </p:cNvPr>
          <p:cNvPicPr/>
          <p:nvPr/>
        </p:nvPicPr>
        <p:blipFill>
          <a:blip r:embed="rId7" cstate="print">
            <a:extLst>
              <a:ext uri="{28A0092B-C50C-407E-A947-70E740481C1C}">
                <a14:useLocalDpi xmlns:a14="http://schemas.microsoft.com/office/drawing/2010/main" val="0"/>
              </a:ext>
            </a:extLst>
          </a:blip>
          <a:stretch>
            <a:fillRect/>
          </a:stretch>
        </p:blipFill>
        <p:spPr>
          <a:xfrm>
            <a:off x="670837" y="320756"/>
            <a:ext cx="936625" cy="1033145"/>
          </a:xfrm>
          <a:prstGeom prst="rect">
            <a:avLst/>
          </a:prstGeom>
        </p:spPr>
      </p:pic>
      <p:pic>
        <p:nvPicPr>
          <p:cNvPr id="5" name="Picture 4">
            <a:extLst>
              <a:ext uri="{FF2B5EF4-FFF2-40B4-BE49-F238E27FC236}">
                <a16:creationId xmlns:a16="http://schemas.microsoft.com/office/drawing/2014/main" id="{ECA5FAF9-D2BB-4403-A3EC-FC5D0619434A}"/>
              </a:ext>
            </a:extLst>
          </p:cNvPr>
          <p:cNvPicPr>
            <a:picLocks noChangeAspect="1"/>
          </p:cNvPicPr>
          <p:nvPr/>
        </p:nvPicPr>
        <p:blipFill>
          <a:blip r:embed="rId8"/>
          <a:stretch>
            <a:fillRect/>
          </a:stretch>
        </p:blipFill>
        <p:spPr>
          <a:xfrm>
            <a:off x="7258050" y="2222500"/>
            <a:ext cx="2143125" cy="2143125"/>
          </a:xfrm>
          <a:prstGeom prst="rect">
            <a:avLst/>
          </a:prstGeom>
        </p:spPr>
      </p:pic>
      <p:pic>
        <p:nvPicPr>
          <p:cNvPr id="14" name="Picture 13">
            <a:extLst>
              <a:ext uri="{FF2B5EF4-FFF2-40B4-BE49-F238E27FC236}">
                <a16:creationId xmlns:a16="http://schemas.microsoft.com/office/drawing/2014/main" id="{633CB8EF-E178-4A8D-A597-53181E2D9D63}"/>
              </a:ext>
            </a:extLst>
          </p:cNvPr>
          <p:cNvPicPr>
            <a:picLocks noChangeAspect="1"/>
          </p:cNvPicPr>
          <p:nvPr/>
        </p:nvPicPr>
        <p:blipFill>
          <a:blip r:embed="rId9"/>
          <a:stretch>
            <a:fillRect/>
          </a:stretch>
        </p:blipFill>
        <p:spPr>
          <a:xfrm>
            <a:off x="5130039" y="2679700"/>
            <a:ext cx="1876425" cy="2438400"/>
          </a:xfrm>
          <a:prstGeom prst="rect">
            <a:avLst/>
          </a:prstGeom>
        </p:spPr>
      </p:pic>
      <p:pic>
        <p:nvPicPr>
          <p:cNvPr id="15" name="Picture 14">
            <a:extLst>
              <a:ext uri="{FF2B5EF4-FFF2-40B4-BE49-F238E27FC236}">
                <a16:creationId xmlns:a16="http://schemas.microsoft.com/office/drawing/2014/main" id="{4EED80B6-4884-4AB7-A354-03702B43231B}"/>
              </a:ext>
            </a:extLst>
          </p:cNvPr>
          <p:cNvPicPr>
            <a:picLocks noChangeAspect="1"/>
          </p:cNvPicPr>
          <p:nvPr/>
        </p:nvPicPr>
        <p:blipFill>
          <a:blip r:embed="rId10"/>
          <a:stretch>
            <a:fillRect/>
          </a:stretch>
        </p:blipFill>
        <p:spPr>
          <a:xfrm>
            <a:off x="7291148" y="4435458"/>
            <a:ext cx="2143125" cy="2143125"/>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4475A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1541</TotalTime>
  <Words>830</Words>
  <Application>Microsoft Office PowerPoint</Application>
  <PresentationFormat>Custom</PresentationFormat>
  <Paragraphs>94</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Garamond</vt:lpstr>
      <vt:lpstr>Tahoma</vt:lpstr>
      <vt:lpstr>Times New Roman</vt:lpstr>
      <vt:lpstr>Office Theme</vt:lpstr>
      <vt:lpstr>Year R Autumn Term Information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6 Spring Curriculum Newsletter</dc:title>
  <dc:creator>GMcConalogue</dc:creator>
  <cp:lastModifiedBy>Anna Laidlaw</cp:lastModifiedBy>
  <cp:revision>37</cp:revision>
  <dcterms:created xsi:type="dcterms:W3CDTF">2023-03-16T07:47:10Z</dcterms:created>
  <dcterms:modified xsi:type="dcterms:W3CDTF">2023-09-11T17:10:35Z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2023-01-25T00:00:00Z</vt:filetime>
  </property>
  <property fmtid="{D5CDD505-2E9C-101B-9397-08002B2CF9AE}" pid="3" name="Creator">
    <vt:lpwstr>Microsoft® Publisher 2019</vt:lpwstr>
  </property>
  <property fmtid="{D5CDD505-2E9C-101B-9397-08002B2CF9AE}" pid="4" name="LastSaved">
    <vt:filetime>2023-03-16T00:00:00Z</vt:filetime>
  </property>
  <property fmtid="{D5CDD505-2E9C-101B-9397-08002B2CF9AE}" pid="5" name="Producer">
    <vt:lpwstr>Microsoft® Publisher 2019</vt:lpwstr>
  </property>
</Properties>
</file>