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5125700" cy="10693400"/>
  <p:notesSz cx="151257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363"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sz="2800" b="0" i="0">
                <a:solidFill>
                  <a:srgbClr val="4475A0"/>
                </a:solidFill>
                <a:latin typeface="Calibri"/>
                <a:cs typeface="Calibri"/>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70299" y="471090"/>
            <a:ext cx="4109557" cy="852786"/>
          </a:xfrm>
          <a:prstGeom prst="rect">
            <a:avLst/>
          </a:prstGeom>
        </p:spPr>
      </p:pic>
      <p:sp>
        <p:nvSpPr>
          <p:cNvPr id="17" name="bg object 17"/>
          <p:cNvSpPr/>
          <p:nvPr/>
        </p:nvSpPr>
        <p:spPr>
          <a:xfrm>
            <a:off x="5039994" y="96634"/>
            <a:ext cx="4646930" cy="1122680"/>
          </a:xfrm>
          <a:custGeom>
            <a:avLst/>
            <a:gdLst/>
            <a:ahLst/>
            <a:cxnLst/>
            <a:rect l="l" t="t" r="r" b="b"/>
            <a:pathLst>
              <a:path w="4646930" h="1122680">
                <a:moveTo>
                  <a:pt x="0" y="1122057"/>
                </a:moveTo>
                <a:lnTo>
                  <a:pt x="4646930" y="1122057"/>
                </a:lnTo>
                <a:lnTo>
                  <a:pt x="4646930" y="0"/>
                </a:lnTo>
                <a:lnTo>
                  <a:pt x="0" y="0"/>
                </a:lnTo>
                <a:lnTo>
                  <a:pt x="0" y="1122057"/>
                </a:lnTo>
                <a:close/>
              </a:path>
            </a:pathLst>
          </a:custGeom>
          <a:ln w="31750">
            <a:solidFill>
              <a:srgbClr val="5B9BD4"/>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6682739" y="15239"/>
            <a:ext cx="1438655" cy="803148"/>
          </a:xfrm>
          <a:prstGeom prst="rect">
            <a:avLst/>
          </a:prstGeom>
        </p:spPr>
      </p:pic>
      <p:pic>
        <p:nvPicPr>
          <p:cNvPr id="19" name="bg object 19"/>
          <p:cNvPicPr/>
          <p:nvPr/>
        </p:nvPicPr>
        <p:blipFill>
          <a:blip r:embed="rId4" cstate="print"/>
          <a:stretch>
            <a:fillRect/>
          </a:stretch>
        </p:blipFill>
        <p:spPr>
          <a:xfrm>
            <a:off x="5003291" y="499871"/>
            <a:ext cx="4718304" cy="803148"/>
          </a:xfrm>
          <a:prstGeom prst="rect">
            <a:avLst/>
          </a:prstGeom>
        </p:spPr>
      </p:pic>
      <p:sp>
        <p:nvSpPr>
          <p:cNvPr id="2" name="Holder 2"/>
          <p:cNvSpPr>
            <a:spLocks noGrp="1"/>
          </p:cNvSpPr>
          <p:nvPr>
            <p:ph type="title"/>
          </p:nvPr>
        </p:nvSpPr>
        <p:spPr/>
        <p:txBody>
          <a:bodyPr lIns="0" tIns="0" rIns="0" bIns="0"/>
          <a:lstStyle>
            <a:lvl1pPr>
              <a:defRPr sz="2800" b="0" i="0">
                <a:solidFill>
                  <a:srgbClr val="4475A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475A0"/>
                </a:solidFill>
                <a:latin typeface="Calibri"/>
                <a:cs typeface="Calibri"/>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475A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70299" y="471090"/>
            <a:ext cx="4109557" cy="852786"/>
          </a:xfrm>
          <a:prstGeom prst="rect">
            <a:avLst/>
          </a:prstGeom>
        </p:spPr>
      </p:pic>
      <p:pic>
        <p:nvPicPr>
          <p:cNvPr id="17" name="bg object 17"/>
          <p:cNvPicPr/>
          <p:nvPr/>
        </p:nvPicPr>
        <p:blipFill>
          <a:blip r:embed="rId3" cstate="print"/>
          <a:stretch>
            <a:fillRect/>
          </a:stretch>
        </p:blipFill>
        <p:spPr>
          <a:xfrm>
            <a:off x="6682740" y="448055"/>
            <a:ext cx="1438655" cy="803148"/>
          </a:xfrm>
          <a:prstGeom prst="rect">
            <a:avLst/>
          </a:prstGeom>
        </p:spPr>
      </p:pic>
      <p:pic>
        <p:nvPicPr>
          <p:cNvPr id="18" name="bg object 18"/>
          <p:cNvPicPr/>
          <p:nvPr/>
        </p:nvPicPr>
        <p:blipFill>
          <a:blip r:embed="rId4" cstate="print"/>
          <a:stretch>
            <a:fillRect/>
          </a:stretch>
        </p:blipFill>
        <p:spPr>
          <a:xfrm>
            <a:off x="5369052" y="932687"/>
            <a:ext cx="3986784" cy="80314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70299" y="471090"/>
            <a:ext cx="4109557" cy="852786"/>
          </a:xfrm>
          <a:prstGeom prst="rect">
            <a:avLst/>
          </a:prstGeom>
        </p:spPr>
      </p:pic>
      <p:sp>
        <p:nvSpPr>
          <p:cNvPr id="2" name="Holder 2"/>
          <p:cNvSpPr>
            <a:spLocks noGrp="1"/>
          </p:cNvSpPr>
          <p:nvPr>
            <p:ph type="title"/>
          </p:nvPr>
        </p:nvSpPr>
        <p:spPr>
          <a:xfrm>
            <a:off x="5082666" y="44347"/>
            <a:ext cx="4588509" cy="995680"/>
          </a:xfrm>
          <a:prstGeom prst="rect">
            <a:avLst/>
          </a:prstGeom>
        </p:spPr>
        <p:txBody>
          <a:bodyPr wrap="square" lIns="0" tIns="0" rIns="0" bIns="0">
            <a:spAutoFit/>
          </a:bodyPr>
          <a:lstStyle>
            <a:lvl1pPr>
              <a:defRPr sz="2800" b="0" i="0">
                <a:solidFill>
                  <a:srgbClr val="4475A0"/>
                </a:solidFill>
                <a:latin typeface="Calibri"/>
                <a:cs typeface="Calibri"/>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bbc.co.uk/bitesize/subjects/zhtf3j6" TargetMode="External"/><Relationship Id="rId7" Type="http://schemas.openxmlformats.org/officeDocument/2006/relationships/image" Target="../media/image5.jpeg"/><Relationship Id="rId2" Type="http://schemas.openxmlformats.org/officeDocument/2006/relationships/hyperlink" Target="https://www.bbc.co.uk/bitesize/subjects/zphybqt" TargetMode="External"/><Relationship Id="rId1" Type="http://schemas.openxmlformats.org/officeDocument/2006/relationships/slideLayout" Target="../slideLayouts/slideLayout5.xml"/><Relationship Id="rId6" Type="http://schemas.openxmlformats.org/officeDocument/2006/relationships/hyperlink" Target="https://www.woodlandtrust.org.uk/blog/2019/06/minibeast-activities-crafts/" TargetMode="External"/><Relationship Id="rId5" Type="http://schemas.openxmlformats.org/officeDocument/2006/relationships/hyperlink" Target="https://www.bbc.co.uk/cbeebies/shows/mini-beast-adventure-with-jess" TargetMode="External"/><Relationship Id="rId10" Type="http://schemas.openxmlformats.org/officeDocument/2006/relationships/image" Target="../media/image11.png"/><Relationship Id="rId4" Type="http://schemas.openxmlformats.org/officeDocument/2006/relationships/hyperlink" Target="https://www.phonicsbloom.com/uk/game/list/phonics-games-phase-3"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71450" y="1206643"/>
            <a:ext cx="5523038" cy="9276257"/>
          </a:xfrm>
          <a:prstGeom prst="rect">
            <a:avLst/>
          </a:prstGeom>
          <a:ln w="31750">
            <a:solidFill>
              <a:srgbClr val="5B9BD4"/>
            </a:solidFill>
          </a:ln>
        </p:spPr>
        <p:txBody>
          <a:bodyPr vert="horz" wrap="square" lIns="0" tIns="17145" rIns="0" bIns="0" rtlCol="0">
            <a:spAutoFit/>
          </a:bodyPr>
          <a:lstStyle/>
          <a:p>
            <a:pPr marL="52069">
              <a:lnSpc>
                <a:spcPct val="100000"/>
              </a:lnSpc>
              <a:spcBef>
                <a:spcPts val="135"/>
              </a:spcBef>
            </a:pPr>
            <a:r>
              <a:rPr lang="en-GB"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Literacy</a:t>
            </a:r>
          </a:p>
          <a:p>
            <a:pPr marL="52069">
              <a:lnSpc>
                <a:spcPct val="100000"/>
              </a:lnSpc>
              <a:spcBef>
                <a:spcPts val="135"/>
              </a:spcBef>
            </a:pPr>
            <a:r>
              <a:rPr lang="en-GB" sz="2000" b="1"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Reading</a:t>
            </a:r>
          </a:p>
          <a:p>
            <a:pPr marL="171450" indent="-171450">
              <a:buFont typeface="Arial"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The children will continue to take home a number of books each week</a:t>
            </a:r>
          </a:p>
          <a:p>
            <a:pPr marL="171450" indent="-171450">
              <a:buFont typeface="Arial" pitchFamily="34" charset="0"/>
              <a:buChar char="•"/>
            </a:pPr>
            <a:r>
              <a:rPr lang="en-GB" sz="2000" b="1" dirty="0">
                <a:latin typeface="Tahoma" panose="020B0604030504040204" pitchFamily="34" charset="0"/>
                <a:ea typeface="Tahoma" panose="020B0604030504040204" pitchFamily="34" charset="0"/>
                <a:cs typeface="Tahoma" panose="020B0604030504040204" pitchFamily="34" charset="0"/>
              </a:rPr>
              <a:t>Regular reading at home will enable your child to make more progress</a:t>
            </a:r>
          </a:p>
          <a:p>
            <a:pPr marL="171450" indent="-171450">
              <a:buFont typeface="Arial" pitchFamily="34" charset="0"/>
              <a:buChar char="•"/>
            </a:pPr>
            <a:r>
              <a:rPr lang="en-GB" sz="2000" b="1" u="sng" dirty="0">
                <a:latin typeface="Tahoma" panose="020B0604030504040204" pitchFamily="34" charset="0"/>
                <a:ea typeface="Tahoma" panose="020B0604030504040204" pitchFamily="34" charset="0"/>
                <a:cs typeface="Tahoma" panose="020B0604030504040204" pitchFamily="34" charset="0"/>
              </a:rPr>
              <a:t>Please continue to send reading folders in EVERYDAY</a:t>
            </a:r>
          </a:p>
          <a:p>
            <a:pPr marL="171450" indent="-171450">
              <a:buFont typeface="Arial"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As their reading develops, please ensure that you ask questions about what they have read, so they can show they understand the text There are suggested questions and other activities at the end or beginning of the books</a:t>
            </a:r>
          </a:p>
          <a:p>
            <a:pPr marL="171450" indent="-171450">
              <a:buFont typeface="Arial"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Please continue to practise the tricky words</a:t>
            </a:r>
          </a:p>
          <a:p>
            <a:pPr marL="52069">
              <a:lnSpc>
                <a:spcPct val="100000"/>
              </a:lnSpc>
              <a:spcBef>
                <a:spcPts val="135"/>
              </a:spcBef>
            </a:pPr>
            <a:r>
              <a:rPr lang="en-GB" sz="2000" b="1" dirty="0">
                <a:solidFill>
                  <a:schemeClr val="accent1"/>
                </a:solidFill>
                <a:latin typeface="Tahoma" panose="020B0604030504040204" pitchFamily="34" charset="0"/>
                <a:ea typeface="Tahoma" panose="020B0604030504040204" pitchFamily="34" charset="0"/>
                <a:cs typeface="Tahoma" panose="020B0604030504040204" pitchFamily="34" charset="0"/>
              </a:rPr>
              <a:t>Phonics</a:t>
            </a:r>
          </a:p>
          <a:p>
            <a:pPr marL="171450" indent="-171450">
              <a:buFont typeface="Arial" pitchFamily="34" charset="0"/>
              <a:buChar char="•"/>
            </a:pPr>
            <a:r>
              <a:rPr lang="en-GB" sz="2000" dirty="0">
                <a:latin typeface="Tahoma" pitchFamily="34" charset="0"/>
                <a:ea typeface="Tahoma" pitchFamily="34" charset="0"/>
                <a:cs typeface="Tahoma" pitchFamily="34" charset="0"/>
              </a:rPr>
              <a:t>The children will be revising </a:t>
            </a:r>
            <a:r>
              <a:rPr lang="en-GB" sz="2000" b="1" dirty="0">
                <a:latin typeface="Tahoma" pitchFamily="34" charset="0"/>
                <a:ea typeface="Tahoma" pitchFamily="34" charset="0"/>
                <a:cs typeface="Tahoma" pitchFamily="34" charset="0"/>
              </a:rPr>
              <a:t>Phase 3</a:t>
            </a:r>
            <a:r>
              <a:rPr lang="en-GB" sz="2000" dirty="0">
                <a:latin typeface="Tahoma" pitchFamily="34" charset="0"/>
                <a:ea typeface="Tahoma" pitchFamily="34" charset="0"/>
                <a:cs typeface="Tahoma" pitchFamily="34" charset="0"/>
              </a:rPr>
              <a:t>, to ensure that they are secure with these sounds for reading and writing. We will then start </a:t>
            </a:r>
            <a:r>
              <a:rPr lang="en-GB" sz="2000" b="1" dirty="0">
                <a:latin typeface="Tahoma" pitchFamily="34" charset="0"/>
                <a:ea typeface="Tahoma" pitchFamily="34" charset="0"/>
                <a:cs typeface="Tahoma" pitchFamily="34" charset="0"/>
              </a:rPr>
              <a:t>Phase 4, </a:t>
            </a:r>
            <a:r>
              <a:rPr lang="en-GB" sz="2000" dirty="0">
                <a:latin typeface="Tahoma" pitchFamily="34" charset="0"/>
                <a:ea typeface="Tahoma" pitchFamily="34" charset="0"/>
                <a:cs typeface="Tahoma" pitchFamily="34" charset="0"/>
              </a:rPr>
              <a:t>which introduces no new sounds, but has more tricky words to learn and focuses on blending and spelling words with adjacent consonants e.g. clip, blunt, stair </a:t>
            </a:r>
          </a:p>
          <a:p>
            <a:r>
              <a:rPr lang="en-GB" sz="2000" b="1" dirty="0">
                <a:solidFill>
                  <a:schemeClr val="accent1"/>
                </a:solidFill>
                <a:latin typeface="Tahoma" pitchFamily="34" charset="0"/>
                <a:ea typeface="Tahoma" pitchFamily="34" charset="0"/>
                <a:cs typeface="Tahoma" pitchFamily="34" charset="0"/>
              </a:rPr>
              <a:t>Writing</a:t>
            </a:r>
          </a:p>
          <a:p>
            <a:pPr marL="171450" indent="-171450">
              <a:buFont typeface="Arial" pitchFamily="34" charset="0"/>
              <a:buChar char="•"/>
            </a:pPr>
            <a:r>
              <a:rPr lang="en-GB" sz="2000" dirty="0">
                <a:latin typeface="Tahoma" pitchFamily="34" charset="0"/>
                <a:ea typeface="Tahoma" pitchFamily="34" charset="0"/>
                <a:cs typeface="Tahoma" pitchFamily="34" charset="0"/>
              </a:rPr>
              <a:t>Handwriting patterns and letters</a:t>
            </a:r>
          </a:p>
          <a:p>
            <a:pPr marL="171450" indent="-171450">
              <a:buFont typeface="Arial" pitchFamily="34" charset="0"/>
              <a:buChar char="•"/>
            </a:pPr>
            <a:r>
              <a:rPr lang="en-GB" sz="2000" dirty="0">
                <a:latin typeface="Tahoma" pitchFamily="34" charset="0"/>
                <a:ea typeface="Tahoma" pitchFamily="34" charset="0"/>
                <a:cs typeface="Tahoma" pitchFamily="34" charset="0"/>
              </a:rPr>
              <a:t>Writing different things- captions, labels, postcards, news</a:t>
            </a:r>
          </a:p>
          <a:p>
            <a:pPr marL="171450" indent="-171450">
              <a:buFont typeface="Arial" pitchFamily="34" charset="0"/>
              <a:buChar char="•"/>
            </a:pPr>
            <a:r>
              <a:rPr lang="en-GB" sz="2000" dirty="0">
                <a:latin typeface="Tahoma" pitchFamily="34" charset="0"/>
                <a:ea typeface="Tahoma" pitchFamily="34" charset="0"/>
                <a:cs typeface="Tahoma" pitchFamily="34" charset="0"/>
              </a:rPr>
              <a:t>Super sentences most mornings, where the children will have a sentence to copy and complete</a:t>
            </a:r>
          </a:p>
          <a:p>
            <a:pPr marL="171450" indent="-171450">
              <a:buFont typeface="Arial" pitchFamily="34" charset="0"/>
              <a:buChar char="•"/>
            </a:pPr>
            <a:r>
              <a:rPr lang="en-GB" sz="2000" dirty="0">
                <a:latin typeface="Tahoma" pitchFamily="34" charset="0"/>
                <a:ea typeface="Tahoma" pitchFamily="34" charset="0"/>
                <a:cs typeface="Tahoma" pitchFamily="34" charset="0"/>
              </a:rPr>
              <a:t>Writing longer sentences and extended pieces</a:t>
            </a:r>
          </a:p>
        </p:txBody>
      </p:sp>
      <p:sp>
        <p:nvSpPr>
          <p:cNvPr id="4" name="object 4"/>
          <p:cNvSpPr txBox="1"/>
          <p:nvPr/>
        </p:nvSpPr>
        <p:spPr>
          <a:xfrm>
            <a:off x="10089162" y="194344"/>
            <a:ext cx="4812764" cy="4326184"/>
          </a:xfrm>
          <a:prstGeom prst="rect">
            <a:avLst/>
          </a:prstGeom>
          <a:ln w="31750">
            <a:solidFill>
              <a:srgbClr val="5B9BD4"/>
            </a:solidFill>
          </a:ln>
        </p:spPr>
        <p:txBody>
          <a:bodyPr vert="horz" wrap="square" lIns="0" tIns="17145" rIns="0" bIns="0" rtlCol="0">
            <a:spAutoFit/>
          </a:bodyPr>
          <a:lstStyle/>
          <a:p>
            <a:pPr marL="52069">
              <a:lnSpc>
                <a:spcPct val="100000"/>
              </a:lnSpc>
              <a:spcBef>
                <a:spcPts val="135"/>
              </a:spcBef>
            </a:pPr>
            <a:r>
              <a:rPr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Mathematics</a:t>
            </a:r>
            <a:endParaRPr lang="en-GB" sz="2000" b="1" dirty="0">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itchFamily="34" charset="0"/>
              <a:ea typeface="Tahoma" pitchFamily="34" charset="0"/>
              <a:cs typeface="Tahoma" pitchFamily="34" charset="0"/>
            </a:endParaRPr>
          </a:p>
          <a:p>
            <a:pPr marL="171450" indent="-171450">
              <a:buFont typeface="Arial" pitchFamily="34" charset="0"/>
              <a:buChar char="•"/>
            </a:pPr>
            <a:r>
              <a:rPr lang="en-GB" sz="2000" dirty="0">
                <a:latin typeface="Tahoma" pitchFamily="34" charset="0"/>
                <a:ea typeface="Tahoma" pitchFamily="34" charset="0"/>
                <a:cs typeface="Tahoma" pitchFamily="34" charset="0"/>
              </a:rPr>
              <a:t>Counting, reciting and recognising patterns in numbers to 20 and beyond</a:t>
            </a:r>
          </a:p>
          <a:p>
            <a:pPr marL="171450" indent="-171450">
              <a:buFont typeface="Arial" pitchFamily="34" charset="0"/>
              <a:buChar char="•"/>
            </a:pPr>
            <a:r>
              <a:rPr lang="en-GB" sz="2000" dirty="0">
                <a:latin typeface="Tahoma" pitchFamily="34" charset="0"/>
                <a:ea typeface="Tahoma" pitchFamily="34" charset="0"/>
                <a:cs typeface="Tahoma" pitchFamily="34" charset="0"/>
              </a:rPr>
              <a:t>Naming, recognising and manipulating 2D and 3D shapes </a:t>
            </a:r>
          </a:p>
          <a:p>
            <a:pPr marL="171450" indent="-171450">
              <a:buFont typeface="Arial" pitchFamily="34" charset="0"/>
              <a:buChar char="•"/>
            </a:pPr>
            <a:r>
              <a:rPr lang="en-GB" sz="2000" dirty="0">
                <a:latin typeface="Tahoma" pitchFamily="34" charset="0"/>
                <a:ea typeface="Tahoma" pitchFamily="34" charset="0"/>
                <a:cs typeface="Tahoma" pitchFamily="34" charset="0"/>
              </a:rPr>
              <a:t>Investigating symmetry</a:t>
            </a:r>
          </a:p>
          <a:p>
            <a:pPr marL="171450" indent="-171450">
              <a:buFont typeface="Arial" pitchFamily="34" charset="0"/>
              <a:buChar char="•"/>
            </a:pPr>
            <a:r>
              <a:rPr lang="en-GB" sz="2000" dirty="0">
                <a:latin typeface="Tahoma" pitchFamily="34" charset="0"/>
                <a:ea typeface="Tahoma" pitchFamily="34" charset="0"/>
                <a:cs typeface="Tahoma" pitchFamily="34" charset="0"/>
              </a:rPr>
              <a:t>Addition/subtraction- adding groups, working out how many have been added or taken away</a:t>
            </a:r>
          </a:p>
          <a:p>
            <a:pPr marL="171450" indent="-171450">
              <a:buFont typeface="Arial" pitchFamily="34" charset="0"/>
              <a:buChar char="•"/>
            </a:pPr>
            <a:r>
              <a:rPr lang="en-GB" sz="2000" dirty="0">
                <a:latin typeface="Tahoma" pitchFamily="34" charset="0"/>
                <a:ea typeface="Tahoma" pitchFamily="34" charset="0"/>
                <a:cs typeface="Tahoma" pitchFamily="34" charset="0"/>
              </a:rPr>
              <a:t>Sharing and making groups</a:t>
            </a:r>
          </a:p>
          <a:p>
            <a:pPr marL="171450" indent="-171450">
              <a:buFont typeface="Arial" pitchFamily="34" charset="0"/>
              <a:buChar char="•"/>
            </a:pPr>
            <a:r>
              <a:rPr lang="en-GB" sz="2000" dirty="0">
                <a:latin typeface="Tahoma" pitchFamily="34" charset="0"/>
                <a:ea typeface="Tahoma" pitchFamily="34" charset="0"/>
                <a:cs typeface="Tahoma" pitchFamily="34" charset="0"/>
              </a:rPr>
              <a:t>Spatial awareness, including position and simple maps/plans</a:t>
            </a:r>
          </a:p>
          <a:p>
            <a:pPr marL="171450" indent="-171450">
              <a:buFont typeface="Arial" pitchFamily="34" charset="0"/>
              <a:buChar char="•"/>
            </a:pPr>
            <a:r>
              <a:rPr lang="en-GB" sz="2000" dirty="0">
                <a:latin typeface="Tahoma" pitchFamily="34" charset="0"/>
                <a:ea typeface="Tahoma" pitchFamily="34" charset="0"/>
                <a:cs typeface="Tahoma" pitchFamily="34" charset="0"/>
              </a:rPr>
              <a:t>Repeated patterns</a:t>
            </a:r>
          </a:p>
        </p:txBody>
      </p:sp>
      <p:sp>
        <p:nvSpPr>
          <p:cNvPr id="5" name="object 5"/>
          <p:cNvSpPr txBox="1"/>
          <p:nvPr/>
        </p:nvSpPr>
        <p:spPr>
          <a:xfrm>
            <a:off x="5780477" y="5137781"/>
            <a:ext cx="4188662" cy="5084084"/>
          </a:xfrm>
          <a:prstGeom prst="rect">
            <a:avLst/>
          </a:prstGeom>
          <a:ln w="31750">
            <a:solidFill>
              <a:srgbClr val="5B9BD4"/>
            </a:solidFill>
          </a:ln>
        </p:spPr>
        <p:txBody>
          <a:bodyPr vert="horz" wrap="square" lIns="0" tIns="18415" rIns="0" bIns="0" rtlCol="0">
            <a:spAutoFit/>
          </a:bodyPr>
          <a:lstStyle/>
          <a:p>
            <a:pPr marL="52069">
              <a:lnSpc>
                <a:spcPct val="100000"/>
              </a:lnSpc>
              <a:spcBef>
                <a:spcPts val="145"/>
              </a:spcBef>
            </a:pPr>
            <a:r>
              <a:rPr lang="en-GB"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Understanding the World</a:t>
            </a:r>
          </a:p>
          <a:p>
            <a:pPr marL="394969" indent="-342900">
              <a:lnSpc>
                <a:spcPct val="100000"/>
              </a:lnSpc>
              <a:spcBef>
                <a:spcPts val="145"/>
              </a:spcBef>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Where do insects live? </a:t>
            </a:r>
          </a:p>
          <a:p>
            <a:pPr marL="394969" indent="-342900">
              <a:lnSpc>
                <a:spcPct val="100000"/>
              </a:lnSpc>
              <a:spcBef>
                <a:spcPts val="145"/>
              </a:spcBef>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How can we sort and describe insects?</a:t>
            </a:r>
          </a:p>
          <a:p>
            <a:pPr marL="394969" indent="-342900">
              <a:lnSpc>
                <a:spcPct val="100000"/>
              </a:lnSpc>
              <a:spcBef>
                <a:spcPts val="145"/>
              </a:spcBef>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Life cycle of a caterpillar</a:t>
            </a:r>
          </a:p>
          <a:p>
            <a:pPr marL="394969" indent="-342900">
              <a:lnSpc>
                <a:spcPct val="100000"/>
              </a:lnSpc>
              <a:spcBef>
                <a:spcPts val="145"/>
              </a:spcBef>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How do we look after and appreciate the natural environment?</a:t>
            </a:r>
          </a:p>
          <a:p>
            <a:pPr marL="394969" indent="-342900">
              <a:lnSpc>
                <a:spcPct val="100000"/>
              </a:lnSpc>
              <a:spcBef>
                <a:spcPts val="145"/>
              </a:spcBef>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Where does food come from?</a:t>
            </a:r>
          </a:p>
          <a:p>
            <a:pPr marL="394969" indent="-342900">
              <a:lnSpc>
                <a:spcPct val="100000"/>
              </a:lnSpc>
              <a:spcBef>
                <a:spcPts val="145"/>
              </a:spcBef>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How do we grow food?</a:t>
            </a:r>
          </a:p>
          <a:p>
            <a:pPr marL="394969" indent="-342900">
              <a:lnSpc>
                <a:spcPct val="100000"/>
              </a:lnSpc>
              <a:spcBef>
                <a:spcPts val="145"/>
              </a:spcBef>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How was food grown in the past?</a:t>
            </a:r>
          </a:p>
          <a:p>
            <a:pPr marL="394969" indent="-342900">
              <a:lnSpc>
                <a:spcPct val="100000"/>
              </a:lnSpc>
              <a:spcBef>
                <a:spcPts val="145"/>
              </a:spcBef>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Which creatures are found in the sea and on the seashore?</a:t>
            </a:r>
          </a:p>
          <a:p>
            <a:pPr marL="394969" indent="-342900">
              <a:lnSpc>
                <a:spcPct val="100000"/>
              </a:lnSpc>
              <a:spcBef>
                <a:spcPts val="145"/>
              </a:spcBef>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394969" indent="-342900">
              <a:lnSpc>
                <a:spcPct val="100000"/>
              </a:lnSpc>
              <a:spcBef>
                <a:spcPts val="145"/>
              </a:spcBef>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394969" indent="-342900">
              <a:lnSpc>
                <a:spcPct val="100000"/>
              </a:lnSpc>
              <a:spcBef>
                <a:spcPts val="145"/>
              </a:spcBef>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6" name="object 6"/>
          <p:cNvSpPr txBox="1"/>
          <p:nvPr/>
        </p:nvSpPr>
        <p:spPr>
          <a:xfrm>
            <a:off x="10125037" y="7402054"/>
            <a:ext cx="4712323" cy="3097002"/>
          </a:xfrm>
          <a:prstGeom prst="rect">
            <a:avLst/>
          </a:prstGeom>
          <a:ln w="31750">
            <a:solidFill>
              <a:srgbClr val="5B9BD4"/>
            </a:solidFill>
          </a:ln>
        </p:spPr>
        <p:txBody>
          <a:bodyPr vert="horz" wrap="square" lIns="0" tIns="19050" rIns="0" bIns="0" rtlCol="0">
            <a:spAutoFit/>
          </a:bodyPr>
          <a:lstStyle/>
          <a:p>
            <a:pPr marL="52069">
              <a:lnSpc>
                <a:spcPct val="100000"/>
              </a:lnSpc>
              <a:spcBef>
                <a:spcPts val="150"/>
              </a:spcBef>
            </a:pPr>
            <a:r>
              <a:rPr lang="en-GB" sz="2000" b="1" u="sng" spc="-2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Physical Development</a:t>
            </a:r>
          </a:p>
          <a:p>
            <a:r>
              <a:rPr lang="en-GB" sz="2000" b="1" dirty="0">
                <a:latin typeface="Tahoma" pitchFamily="34" charset="0"/>
                <a:ea typeface="Tahoma" pitchFamily="34" charset="0"/>
                <a:cs typeface="Tahoma" pitchFamily="34" charset="0"/>
              </a:rPr>
              <a:t>Physical development</a:t>
            </a:r>
          </a:p>
          <a:p>
            <a:r>
              <a:rPr lang="en-GB" sz="2000" dirty="0">
                <a:latin typeface="Tahoma" pitchFamily="34" charset="0"/>
                <a:ea typeface="Tahoma" pitchFamily="34" charset="0"/>
                <a:cs typeface="Tahoma" pitchFamily="34" charset="0"/>
              </a:rPr>
              <a:t>PE is on </a:t>
            </a:r>
            <a:r>
              <a:rPr lang="en-GB" sz="2000" b="1" dirty="0">
                <a:latin typeface="Tahoma" pitchFamily="34" charset="0"/>
                <a:ea typeface="Tahoma" pitchFamily="34" charset="0"/>
                <a:cs typeface="Tahoma" pitchFamily="34" charset="0"/>
              </a:rPr>
              <a:t>Monday and Friday</a:t>
            </a:r>
          </a:p>
          <a:p>
            <a:pPr marL="171450" indent="-171450">
              <a:buFont typeface="Arial" pitchFamily="34" charset="0"/>
              <a:buChar char="•"/>
            </a:pPr>
            <a:r>
              <a:rPr lang="en-GB" sz="2000" dirty="0">
                <a:latin typeface="Tahoma" pitchFamily="34" charset="0"/>
                <a:ea typeface="Tahoma" pitchFamily="34" charset="0"/>
                <a:cs typeface="Tahoma" pitchFamily="34" charset="0"/>
              </a:rPr>
              <a:t>Ball skills through tennis</a:t>
            </a:r>
          </a:p>
          <a:p>
            <a:pPr marL="171450" indent="-171450">
              <a:buFont typeface="Arial" pitchFamily="34" charset="0"/>
              <a:buChar char="•"/>
            </a:pPr>
            <a:r>
              <a:rPr lang="en-GB" sz="2000" dirty="0">
                <a:latin typeface="Tahoma" pitchFamily="34" charset="0"/>
                <a:ea typeface="Tahoma" pitchFamily="34" charset="0"/>
                <a:cs typeface="Tahoma" pitchFamily="34" charset="0"/>
              </a:rPr>
              <a:t>Athletics</a:t>
            </a:r>
          </a:p>
          <a:p>
            <a:pPr marL="171450" indent="-171450">
              <a:buFont typeface="Arial" pitchFamily="34" charset="0"/>
              <a:buChar char="•"/>
            </a:pPr>
            <a:r>
              <a:rPr lang="en-GB" sz="2000" dirty="0">
                <a:latin typeface="Tahoma" pitchFamily="34" charset="0"/>
                <a:ea typeface="Tahoma" pitchFamily="34" charset="0"/>
                <a:cs typeface="Tahoma" pitchFamily="34" charset="0"/>
              </a:rPr>
              <a:t>The children will also be able to use equipment in the outside area</a:t>
            </a:r>
          </a:p>
          <a:p>
            <a:pPr marL="171450" indent="-171450">
              <a:buFont typeface="Arial" pitchFamily="34" charset="0"/>
              <a:buChar char="•"/>
            </a:pPr>
            <a:r>
              <a:rPr lang="en-GB" sz="2000" dirty="0">
                <a:latin typeface="Tahoma" pitchFamily="34" charset="0"/>
                <a:ea typeface="Tahoma" pitchFamily="34" charset="0"/>
                <a:cs typeface="Tahoma" pitchFamily="34" charset="0"/>
              </a:rPr>
              <a:t>We are also hoping that all the children will learn to ride the pedal bike this term (if they cannot already)</a:t>
            </a:r>
          </a:p>
        </p:txBody>
      </p:sp>
      <p:sp>
        <p:nvSpPr>
          <p:cNvPr id="29" name="object 2">
            <a:extLst>
              <a:ext uri="{FF2B5EF4-FFF2-40B4-BE49-F238E27FC236}">
                <a16:creationId xmlns:a16="http://schemas.microsoft.com/office/drawing/2014/main" id="{CA5C72D1-47CE-4D6B-8156-194FD631A1D0}"/>
              </a:ext>
            </a:extLst>
          </p:cNvPr>
          <p:cNvSpPr txBox="1">
            <a:spLocks noGrp="1"/>
          </p:cNvSpPr>
          <p:nvPr>
            <p:ph type="title"/>
          </p:nvPr>
        </p:nvSpPr>
        <p:spPr>
          <a:xfrm>
            <a:off x="5381264" y="162262"/>
            <a:ext cx="4587875" cy="945131"/>
          </a:xfrm>
          <a:prstGeom prst="rect">
            <a:avLst/>
          </a:prstGeom>
          <a:ln w="31750">
            <a:solidFill>
              <a:srgbClr val="5B9BD4"/>
            </a:solidFill>
          </a:ln>
        </p:spPr>
        <p:txBody>
          <a:bodyPr vert="horz" wrap="square" lIns="0" tIns="19050" rIns="0" bIns="0" rtlCol="0">
            <a:spAutoFit/>
          </a:bodyPr>
          <a:lstStyle/>
          <a:p>
            <a:pPr algn="ctr">
              <a:lnSpc>
                <a:spcPct val="100000"/>
              </a:lnSpc>
              <a:spcBef>
                <a:spcPts val="150"/>
              </a:spcBef>
            </a:pPr>
            <a:r>
              <a:rPr sz="2800" spc="-40" dirty="0">
                <a:solidFill>
                  <a:srgbClr val="4475A0"/>
                </a:solidFill>
                <a:latin typeface="Calibri"/>
                <a:cs typeface="Calibri"/>
              </a:rPr>
              <a:t>Year</a:t>
            </a:r>
            <a:r>
              <a:rPr sz="2800" spc="-95" dirty="0">
                <a:solidFill>
                  <a:srgbClr val="4475A0"/>
                </a:solidFill>
                <a:latin typeface="Calibri"/>
                <a:cs typeface="Calibri"/>
              </a:rPr>
              <a:t> </a:t>
            </a:r>
            <a:r>
              <a:rPr lang="en-GB" spc="-50" dirty="0"/>
              <a:t>R</a:t>
            </a:r>
            <a:endParaRPr sz="2800" dirty="0">
              <a:latin typeface="Calibri"/>
              <a:cs typeface="Calibri"/>
            </a:endParaRPr>
          </a:p>
          <a:p>
            <a:pPr algn="ctr">
              <a:lnSpc>
                <a:spcPct val="100000"/>
              </a:lnSpc>
              <a:spcBef>
                <a:spcPts val="455"/>
              </a:spcBef>
            </a:pPr>
            <a:r>
              <a:rPr lang="en-GB" sz="2800" dirty="0">
                <a:solidFill>
                  <a:srgbClr val="4475A0"/>
                </a:solidFill>
                <a:latin typeface="Calibri"/>
                <a:cs typeface="Calibri"/>
              </a:rPr>
              <a:t>Summer</a:t>
            </a:r>
            <a:r>
              <a:rPr sz="2800" spc="-90" dirty="0">
                <a:solidFill>
                  <a:srgbClr val="4475A0"/>
                </a:solidFill>
                <a:latin typeface="Calibri"/>
                <a:cs typeface="Calibri"/>
              </a:rPr>
              <a:t> </a:t>
            </a:r>
            <a:r>
              <a:rPr sz="2800" spc="-55" dirty="0">
                <a:solidFill>
                  <a:srgbClr val="4475A0"/>
                </a:solidFill>
                <a:latin typeface="Calibri"/>
                <a:cs typeface="Calibri"/>
              </a:rPr>
              <a:t>Term</a:t>
            </a:r>
            <a:r>
              <a:rPr sz="2800" spc="-80" dirty="0">
                <a:solidFill>
                  <a:srgbClr val="4475A0"/>
                </a:solidFill>
                <a:latin typeface="Calibri"/>
                <a:cs typeface="Calibri"/>
              </a:rPr>
              <a:t> </a:t>
            </a:r>
            <a:r>
              <a:rPr sz="2800" spc="-10" dirty="0">
                <a:solidFill>
                  <a:srgbClr val="4475A0"/>
                </a:solidFill>
                <a:latin typeface="Calibri"/>
                <a:cs typeface="Calibri"/>
              </a:rPr>
              <a:t>Information</a:t>
            </a:r>
            <a:endParaRPr sz="2800" dirty="0">
              <a:latin typeface="Calibri"/>
              <a:cs typeface="Calibri"/>
            </a:endParaRPr>
          </a:p>
        </p:txBody>
      </p:sp>
      <p:pic>
        <p:nvPicPr>
          <p:cNvPr id="30" name="Picture 29">
            <a:extLst>
              <a:ext uri="{FF2B5EF4-FFF2-40B4-BE49-F238E27FC236}">
                <a16:creationId xmlns:a16="http://schemas.microsoft.com/office/drawing/2014/main" id="{933E8F6D-118E-4796-BA5B-BB2BDC4E3D2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1733" y="12119"/>
            <a:ext cx="936625" cy="1033145"/>
          </a:xfrm>
          <a:prstGeom prst="rect">
            <a:avLst/>
          </a:prstGeom>
        </p:spPr>
      </p:pic>
      <p:sp>
        <p:nvSpPr>
          <p:cNvPr id="31" name="Text Box 1">
            <a:extLst>
              <a:ext uri="{FF2B5EF4-FFF2-40B4-BE49-F238E27FC236}">
                <a16:creationId xmlns:a16="http://schemas.microsoft.com/office/drawing/2014/main" id="{55E1F1F0-DE3B-4B93-8B5C-9FE5F41AAC0E}"/>
              </a:ext>
            </a:extLst>
          </p:cNvPr>
          <p:cNvSpPr txBox="1"/>
          <p:nvPr/>
        </p:nvSpPr>
        <p:spPr>
          <a:xfrm>
            <a:off x="1607462" y="666514"/>
            <a:ext cx="3086735" cy="34163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dirty="0">
                <a:effectLst/>
                <a:latin typeface="Tahoma" panose="020B0604030504040204" pitchFamily="34" charset="0"/>
                <a:ea typeface="Calibri" panose="020F0502020204030204" pitchFamily="34" charset="0"/>
                <a:cs typeface="Times New Roman" panose="02020603050405020304" pitchFamily="18" charset="0"/>
              </a:rPr>
              <a:t>Cheddington Combined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42CBB9D-77AE-4C74-AD62-84E6EE43DF26}"/>
              </a:ext>
            </a:extLst>
          </p:cNvPr>
          <p:cNvPicPr>
            <a:picLocks noChangeAspect="1"/>
          </p:cNvPicPr>
          <p:nvPr/>
        </p:nvPicPr>
        <p:blipFill>
          <a:blip r:embed="rId3"/>
          <a:stretch>
            <a:fillRect/>
          </a:stretch>
        </p:blipFill>
        <p:spPr>
          <a:xfrm>
            <a:off x="13705081" y="360718"/>
            <a:ext cx="853928" cy="476611"/>
          </a:xfrm>
          <a:prstGeom prst="rect">
            <a:avLst/>
          </a:prstGeom>
        </p:spPr>
      </p:pic>
      <p:pic>
        <p:nvPicPr>
          <p:cNvPr id="24" name="Picture 23">
            <a:extLst>
              <a:ext uri="{FF2B5EF4-FFF2-40B4-BE49-F238E27FC236}">
                <a16:creationId xmlns:a16="http://schemas.microsoft.com/office/drawing/2014/main" id="{F218CED6-6D92-4F33-B300-8CAFAA575EE4}"/>
              </a:ext>
            </a:extLst>
          </p:cNvPr>
          <p:cNvPicPr>
            <a:picLocks noChangeAspect="1"/>
          </p:cNvPicPr>
          <p:nvPr/>
        </p:nvPicPr>
        <p:blipFill>
          <a:blip r:embed="rId4"/>
          <a:stretch>
            <a:fillRect/>
          </a:stretch>
        </p:blipFill>
        <p:spPr>
          <a:xfrm>
            <a:off x="9021097" y="5126440"/>
            <a:ext cx="948042" cy="1010722"/>
          </a:xfrm>
          <a:prstGeom prst="rect">
            <a:avLst/>
          </a:prstGeom>
        </p:spPr>
      </p:pic>
      <p:sp>
        <p:nvSpPr>
          <p:cNvPr id="32" name="TextBox 31">
            <a:extLst>
              <a:ext uri="{FF2B5EF4-FFF2-40B4-BE49-F238E27FC236}">
                <a16:creationId xmlns:a16="http://schemas.microsoft.com/office/drawing/2014/main" id="{56ACCBDC-248A-41B8-BD63-EC1DC9794B77}"/>
              </a:ext>
            </a:extLst>
          </p:cNvPr>
          <p:cNvSpPr txBox="1"/>
          <p:nvPr/>
        </p:nvSpPr>
        <p:spPr>
          <a:xfrm>
            <a:off x="10167283" y="4684018"/>
            <a:ext cx="4627830" cy="2554545"/>
          </a:xfrm>
          <a:prstGeom prst="rect">
            <a:avLst/>
          </a:prstGeom>
          <a:noFill/>
          <a:ln w="28575">
            <a:solidFill>
              <a:schemeClr val="tx1"/>
            </a:solidFill>
          </a:ln>
        </p:spPr>
        <p:txBody>
          <a:bodyPr wrap="square" rtlCol="0">
            <a:spAutoFit/>
          </a:bodyPr>
          <a:lstStyle/>
          <a:p>
            <a:r>
              <a:rPr lang="en-GB" sz="2000" b="1" u="sng" dirty="0">
                <a:solidFill>
                  <a:schemeClr val="accent1"/>
                </a:solidFill>
                <a:latin typeface="Tahoma" pitchFamily="34" charset="0"/>
                <a:ea typeface="Tahoma" pitchFamily="34" charset="0"/>
                <a:cs typeface="Tahoma" pitchFamily="34" charset="0"/>
              </a:rPr>
              <a:t>Creative development</a:t>
            </a:r>
          </a:p>
          <a:p>
            <a:r>
              <a:rPr lang="en-GB" sz="2000" dirty="0">
                <a:latin typeface="Tahoma" pitchFamily="34" charset="0"/>
                <a:ea typeface="Tahoma" pitchFamily="34" charset="0"/>
                <a:cs typeface="Tahoma" pitchFamily="34" charset="0"/>
              </a:rPr>
              <a:t>Observational drawings of plants and animals</a:t>
            </a:r>
          </a:p>
          <a:p>
            <a:pPr marL="171450" indent="-171450">
              <a:buFont typeface="Arial" pitchFamily="34" charset="0"/>
              <a:buChar char="•"/>
            </a:pPr>
            <a:r>
              <a:rPr lang="en-GB" sz="2000" dirty="0">
                <a:latin typeface="Tahoma" pitchFamily="34" charset="0"/>
                <a:ea typeface="Tahoma" pitchFamily="34" charset="0"/>
                <a:cs typeface="Tahoma" pitchFamily="34" charset="0"/>
              </a:rPr>
              <a:t>Collage work</a:t>
            </a:r>
          </a:p>
          <a:p>
            <a:pPr marL="171450" indent="-171450">
              <a:buFont typeface="Arial" pitchFamily="34" charset="0"/>
              <a:buChar char="•"/>
            </a:pPr>
            <a:r>
              <a:rPr lang="en-GB" sz="2000" dirty="0">
                <a:latin typeface="Tahoma" pitchFamily="34" charset="0"/>
                <a:ea typeface="Tahoma" pitchFamily="34" charset="0"/>
                <a:cs typeface="Tahoma" pitchFamily="34" charset="0"/>
              </a:rPr>
              <a:t>Spider’s webs</a:t>
            </a:r>
          </a:p>
          <a:p>
            <a:pPr marL="171450" indent="-171450">
              <a:buFont typeface="Arial" pitchFamily="34" charset="0"/>
              <a:buChar char="•"/>
            </a:pPr>
            <a:r>
              <a:rPr lang="en-GB" sz="2000" dirty="0">
                <a:latin typeface="Tahoma" pitchFamily="34" charset="0"/>
                <a:ea typeface="Tahoma" pitchFamily="34" charset="0"/>
                <a:cs typeface="Tahoma" pitchFamily="34" charset="0"/>
              </a:rPr>
              <a:t>Butterfly art</a:t>
            </a:r>
          </a:p>
          <a:p>
            <a:pPr marL="171450" indent="-171450">
              <a:buFont typeface="Arial" pitchFamily="34" charset="0"/>
              <a:buChar char="•"/>
            </a:pPr>
            <a:r>
              <a:rPr lang="en-GB" sz="2000" dirty="0">
                <a:latin typeface="Tahoma" pitchFamily="34" charset="0"/>
                <a:ea typeface="Tahoma" pitchFamily="34" charset="0"/>
                <a:cs typeface="Tahoma" pitchFamily="34" charset="0"/>
              </a:rPr>
              <a:t>Painting the sea</a:t>
            </a:r>
          </a:p>
          <a:p>
            <a:pPr marL="171450" indent="-171450">
              <a:buFont typeface="Arial" pitchFamily="34" charset="0"/>
              <a:buChar char="•"/>
            </a:pPr>
            <a:r>
              <a:rPr lang="en-GB" sz="2000" dirty="0">
                <a:latin typeface="Tahoma" pitchFamily="34" charset="0"/>
                <a:ea typeface="Tahoma" pitchFamily="34" charset="0"/>
                <a:cs typeface="Tahoma" pitchFamily="34" charset="0"/>
              </a:rPr>
              <a:t>Flower art</a:t>
            </a:r>
          </a:p>
        </p:txBody>
      </p:sp>
      <p:pic>
        <p:nvPicPr>
          <p:cNvPr id="27" name="Picture 26">
            <a:extLst>
              <a:ext uri="{FF2B5EF4-FFF2-40B4-BE49-F238E27FC236}">
                <a16:creationId xmlns:a16="http://schemas.microsoft.com/office/drawing/2014/main" id="{8D15B53F-156B-4902-A71D-296D9A267859}"/>
              </a:ext>
            </a:extLst>
          </p:cNvPr>
          <p:cNvPicPr>
            <a:picLocks noChangeAspect="1"/>
          </p:cNvPicPr>
          <p:nvPr/>
        </p:nvPicPr>
        <p:blipFill>
          <a:blip r:embed="rId5"/>
          <a:stretch>
            <a:fillRect/>
          </a:stretch>
        </p:blipFill>
        <p:spPr>
          <a:xfrm>
            <a:off x="12744450" y="5475175"/>
            <a:ext cx="1698433" cy="1323975"/>
          </a:xfrm>
          <a:prstGeom prst="rect">
            <a:avLst/>
          </a:prstGeom>
        </p:spPr>
      </p:pic>
      <p:sp>
        <p:nvSpPr>
          <p:cNvPr id="34" name="TextBox 33">
            <a:extLst>
              <a:ext uri="{FF2B5EF4-FFF2-40B4-BE49-F238E27FC236}">
                <a16:creationId xmlns:a16="http://schemas.microsoft.com/office/drawing/2014/main" id="{FAA46913-AE43-4C3C-8055-FB7F9E8A1F86}"/>
              </a:ext>
            </a:extLst>
          </p:cNvPr>
          <p:cNvSpPr txBox="1"/>
          <p:nvPr/>
        </p:nvSpPr>
        <p:spPr>
          <a:xfrm>
            <a:off x="5889906" y="1214427"/>
            <a:ext cx="3960440" cy="2031325"/>
          </a:xfrm>
          <a:prstGeom prst="rect">
            <a:avLst/>
          </a:prstGeom>
          <a:noFill/>
          <a:ln w="285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Summer 1- Creep Crawl and Wriggle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prstClr val="black"/>
                </a:solidFill>
                <a:latin typeface="Tahoma" pitchFamily="34" charset="0"/>
                <a:ea typeface="Tahoma" pitchFamily="34" charset="0"/>
                <a:cs typeface="Tahoma" pitchFamily="34" charset="0"/>
              </a:rPr>
              <a:t>Ready Steady Grow</a:t>
            </a:r>
            <a:endParaRPr kumimoji="0" lang="en-GB"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Mini-beasts- naming, finding, drawing</a:t>
            </a:r>
            <a:r>
              <a:rPr lang="en-GB" kern="1200" dirty="0">
                <a:solidFill>
                  <a:prstClr val="black"/>
                </a:solidFill>
                <a:latin typeface="Tahoma" pitchFamily="34" charset="0"/>
                <a:ea typeface="Tahoma" pitchFamily="34" charset="0"/>
                <a:cs typeface="Tahoma" pitchFamily="34" charset="0"/>
              </a:rPr>
              <a:t> and </a:t>
            </a:r>
            <a:r>
              <a:rPr kumimoji="0" lang="en-GB"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describing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Butterflies- life cycle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Plants, seeds and farming</a:t>
            </a:r>
          </a:p>
        </p:txBody>
      </p:sp>
      <p:sp>
        <p:nvSpPr>
          <p:cNvPr id="35" name="TextBox 34">
            <a:extLst>
              <a:ext uri="{FF2B5EF4-FFF2-40B4-BE49-F238E27FC236}">
                <a16:creationId xmlns:a16="http://schemas.microsoft.com/office/drawing/2014/main" id="{6FB3A91B-0991-4EBD-B62F-4C656BF010C8}"/>
              </a:ext>
            </a:extLst>
          </p:cNvPr>
          <p:cNvSpPr txBox="1"/>
          <p:nvPr/>
        </p:nvSpPr>
        <p:spPr>
          <a:xfrm>
            <a:off x="5901716" y="3513633"/>
            <a:ext cx="3948630" cy="1477328"/>
          </a:xfrm>
          <a:prstGeom prst="rect">
            <a:avLst/>
          </a:prstGeom>
          <a:noFill/>
          <a:ln w="28575">
            <a:solidFill>
              <a:schemeClr val="tx1"/>
            </a:solidFill>
          </a:ln>
        </p:spPr>
        <p:txBody>
          <a:bodyPr wrap="square" rtlCol="0">
            <a:spAutoFit/>
          </a:bodyPr>
          <a:lstStyle/>
          <a:p>
            <a:r>
              <a:rPr lang="en-GB" b="1" dirty="0">
                <a:latin typeface="Tahoma" pitchFamily="34" charset="0"/>
                <a:ea typeface="Tahoma" pitchFamily="34" charset="0"/>
                <a:cs typeface="Tahoma" pitchFamily="34" charset="0"/>
              </a:rPr>
              <a:t>Summer 2- On the Beach</a:t>
            </a:r>
            <a:endParaRPr lang="en-GB" dirty="0">
              <a:latin typeface="Tahoma" pitchFamily="34" charset="0"/>
              <a:ea typeface="Tahoma" pitchFamily="34" charset="0"/>
              <a:cs typeface="Tahoma" pitchFamily="34" charset="0"/>
            </a:endParaRPr>
          </a:p>
          <a:p>
            <a:pPr marL="171450" indent="-171450">
              <a:buFont typeface="Arial" pitchFamily="34" charset="0"/>
              <a:buChar char="•"/>
            </a:pPr>
            <a:r>
              <a:rPr lang="en-GB" dirty="0">
                <a:latin typeface="Tahoma" pitchFamily="34" charset="0"/>
                <a:ea typeface="Tahoma" pitchFamily="34" charset="0"/>
                <a:cs typeface="Tahoma" pitchFamily="34" charset="0"/>
              </a:rPr>
              <a:t>Under the sea- animals in the sea</a:t>
            </a:r>
          </a:p>
          <a:p>
            <a:pPr marL="171450" indent="-171450">
              <a:buFont typeface="Arial" pitchFamily="34" charset="0"/>
              <a:buChar char="•"/>
            </a:pPr>
            <a:r>
              <a:rPr lang="en-GB" dirty="0">
                <a:latin typeface="Tahoma" pitchFamily="34" charset="0"/>
                <a:ea typeface="Tahoma" pitchFamily="34" charset="0"/>
                <a:cs typeface="Tahoma" pitchFamily="34" charset="0"/>
              </a:rPr>
              <a:t>Pirates- life on a pirate ship and  treasure maps</a:t>
            </a:r>
          </a:p>
          <a:p>
            <a:pPr marL="171450" indent="-171450">
              <a:buFont typeface="Arial" pitchFamily="34" charset="0"/>
              <a:buChar char="•"/>
            </a:pPr>
            <a:r>
              <a:rPr lang="en-GB" dirty="0">
                <a:latin typeface="Tahoma" pitchFamily="34" charset="0"/>
                <a:ea typeface="Tahoma" pitchFamily="34" charset="0"/>
                <a:cs typeface="Tahoma" pitchFamily="34" charset="0"/>
              </a:rPr>
              <a:t>Holidays in the past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39995" y="529196"/>
            <a:ext cx="4646930" cy="945131"/>
          </a:xfrm>
          <a:prstGeom prst="rect">
            <a:avLst/>
          </a:prstGeom>
          <a:ln w="31750">
            <a:solidFill>
              <a:srgbClr val="5B9BD4"/>
            </a:solidFill>
          </a:ln>
        </p:spPr>
        <p:txBody>
          <a:bodyPr vert="horz" wrap="square" lIns="0" tIns="19050" rIns="0" bIns="0" rtlCol="0">
            <a:spAutoFit/>
          </a:bodyPr>
          <a:lstStyle/>
          <a:p>
            <a:pPr algn="ctr">
              <a:lnSpc>
                <a:spcPct val="100000"/>
              </a:lnSpc>
              <a:spcBef>
                <a:spcPts val="150"/>
              </a:spcBef>
            </a:pPr>
            <a:r>
              <a:rPr sz="2800" spc="-40" dirty="0">
                <a:solidFill>
                  <a:srgbClr val="4475A0"/>
                </a:solidFill>
                <a:latin typeface="Tahoma" panose="020B0604030504040204" pitchFamily="34" charset="0"/>
                <a:ea typeface="Tahoma" panose="020B0604030504040204" pitchFamily="34" charset="0"/>
                <a:cs typeface="Tahoma" panose="020B0604030504040204" pitchFamily="34" charset="0"/>
              </a:rPr>
              <a:t>Year</a:t>
            </a:r>
            <a:r>
              <a:rPr sz="2800" spc="-95" dirty="0">
                <a:solidFill>
                  <a:srgbClr val="4475A0"/>
                </a:solidFill>
                <a:latin typeface="Tahoma" panose="020B0604030504040204" pitchFamily="34" charset="0"/>
                <a:ea typeface="Tahoma" panose="020B0604030504040204" pitchFamily="34" charset="0"/>
                <a:cs typeface="Tahoma" panose="020B0604030504040204" pitchFamily="34" charset="0"/>
              </a:rPr>
              <a:t> </a:t>
            </a:r>
            <a:r>
              <a:rPr lang="en-GB" sz="2800" spc="-50" dirty="0">
                <a:solidFill>
                  <a:srgbClr val="4475A0"/>
                </a:solidFill>
                <a:latin typeface="Tahoma" panose="020B0604030504040204" pitchFamily="34" charset="0"/>
                <a:ea typeface="Tahoma" panose="020B0604030504040204" pitchFamily="34" charset="0"/>
                <a:cs typeface="Tahoma" panose="020B0604030504040204" pitchFamily="34" charset="0"/>
              </a:rPr>
              <a:t>R</a:t>
            </a:r>
            <a:endParaRPr sz="280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spcBef>
                <a:spcPts val="455"/>
              </a:spcBef>
            </a:pPr>
            <a:r>
              <a:rPr lang="en-GB" sz="2800" dirty="0">
                <a:solidFill>
                  <a:srgbClr val="4475A0"/>
                </a:solidFill>
                <a:latin typeface="Tahoma" panose="020B0604030504040204" pitchFamily="34" charset="0"/>
                <a:ea typeface="Tahoma" panose="020B0604030504040204" pitchFamily="34" charset="0"/>
                <a:cs typeface="Tahoma" panose="020B0604030504040204" pitchFamily="34" charset="0"/>
              </a:rPr>
              <a:t>Summer</a:t>
            </a:r>
            <a:r>
              <a:rPr sz="2800" spc="-90" dirty="0">
                <a:solidFill>
                  <a:srgbClr val="4475A0"/>
                </a:solidFill>
                <a:latin typeface="Tahoma" panose="020B0604030504040204" pitchFamily="34" charset="0"/>
                <a:ea typeface="Tahoma" panose="020B0604030504040204" pitchFamily="34" charset="0"/>
                <a:cs typeface="Tahoma" panose="020B0604030504040204" pitchFamily="34" charset="0"/>
              </a:rPr>
              <a:t> </a:t>
            </a:r>
            <a:r>
              <a:rPr sz="2800" spc="-55" dirty="0">
                <a:solidFill>
                  <a:srgbClr val="4475A0"/>
                </a:solidFill>
                <a:latin typeface="Tahoma" panose="020B0604030504040204" pitchFamily="34" charset="0"/>
                <a:ea typeface="Tahoma" panose="020B0604030504040204" pitchFamily="34" charset="0"/>
                <a:cs typeface="Tahoma" panose="020B0604030504040204" pitchFamily="34" charset="0"/>
              </a:rPr>
              <a:t>Term</a:t>
            </a:r>
            <a:r>
              <a:rPr sz="2800" spc="-80" dirty="0">
                <a:solidFill>
                  <a:srgbClr val="4475A0"/>
                </a:solidFill>
                <a:latin typeface="Tahoma" panose="020B0604030504040204" pitchFamily="34" charset="0"/>
                <a:ea typeface="Tahoma" panose="020B0604030504040204" pitchFamily="34" charset="0"/>
                <a:cs typeface="Tahoma" panose="020B0604030504040204" pitchFamily="34" charset="0"/>
              </a:rPr>
              <a:t> </a:t>
            </a:r>
            <a:r>
              <a:rPr sz="2800" spc="-10" dirty="0">
                <a:solidFill>
                  <a:srgbClr val="4475A0"/>
                </a:solidFill>
                <a:latin typeface="Tahoma" panose="020B0604030504040204" pitchFamily="34" charset="0"/>
                <a:ea typeface="Tahoma" panose="020B0604030504040204" pitchFamily="34" charset="0"/>
                <a:cs typeface="Tahoma" panose="020B0604030504040204" pitchFamily="34" charset="0"/>
              </a:rPr>
              <a:t>Information</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247650" y="1388724"/>
            <a:ext cx="4675642" cy="8747908"/>
          </a:xfrm>
          <a:prstGeom prst="rect">
            <a:avLst/>
          </a:prstGeom>
          <a:ln w="31750">
            <a:solidFill>
              <a:srgbClr val="5B9BD4"/>
            </a:solidFill>
          </a:ln>
        </p:spPr>
        <p:txBody>
          <a:bodyPr vert="horz" wrap="square" lIns="0" tIns="17145" rIns="0" bIns="0" rtlCol="0">
            <a:spAutoFit/>
          </a:bodyPr>
          <a:lstStyle/>
          <a:p>
            <a:pPr marL="72000">
              <a:lnSpc>
                <a:spcPct val="100000"/>
              </a:lnSpc>
              <a:spcBef>
                <a:spcPts val="135"/>
              </a:spcBef>
            </a:pPr>
            <a:r>
              <a:rPr lang="en-GB"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Learning at Home</a:t>
            </a:r>
            <a:endParaRPr lang="en-GB" sz="2000" dirty="0">
              <a:latin typeface="Tahoma" panose="020B0604030504040204" pitchFamily="34" charset="0"/>
              <a:ea typeface="Tahoma" panose="020B0604030504040204" pitchFamily="34" charset="0"/>
              <a:cs typeface="Tahoma" panose="020B0604030504040204" pitchFamily="34" charset="0"/>
            </a:endParaRPr>
          </a:p>
          <a:p>
            <a:pPr marL="72000" marR="64135">
              <a:lnSpc>
                <a:spcPct val="111700"/>
              </a:lnSpc>
              <a:spcBef>
                <a:spcPts val="640"/>
              </a:spcBef>
            </a:pPr>
            <a:r>
              <a:rPr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Reading</a:t>
            </a:r>
            <a:r>
              <a:rPr lang="en-GB"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 </a:t>
            </a:r>
          </a:p>
          <a:p>
            <a:pPr marL="72000" marR="64135">
              <a:lnSpc>
                <a:spcPct val="111700"/>
              </a:lnSpc>
              <a:spcBef>
                <a:spcPts val="640"/>
              </a:spcBef>
            </a:pPr>
            <a:r>
              <a:rPr lang="en-GB" sz="2000" spc="-10" dirty="0">
                <a:solidFill>
                  <a:schemeClr val="tx1"/>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Children should be reading their reading books at home as often as possible. Reading for 5 minutes everyday, is often better than reading once for longer. Remember that is important for the children to re-read books to gain fluency and understanding. </a:t>
            </a:r>
            <a:r>
              <a:rPr lang="en-GB"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Please support your child with their reading. It makes such a difference</a:t>
            </a:r>
          </a:p>
          <a:p>
            <a:pPr marL="72000">
              <a:lnSpc>
                <a:spcPct val="100000"/>
              </a:lnSpc>
              <a:spcBef>
                <a:spcPts val="830"/>
              </a:spcBef>
            </a:pPr>
            <a:r>
              <a:rPr lang="en-GB" sz="2000" b="1" u="sng" dirty="0">
                <a:solidFill>
                  <a:schemeClr val="tx2"/>
                </a:solidFill>
                <a:latin typeface="Tahoma" panose="020B0604030504040204" pitchFamily="34" charset="0"/>
                <a:ea typeface="Tahoma" panose="020B0604030504040204" pitchFamily="34" charset="0"/>
                <a:cs typeface="Tahoma" panose="020B0604030504040204" pitchFamily="34" charset="0"/>
              </a:rPr>
              <a:t>Home Learning Challenges</a:t>
            </a:r>
          </a:p>
          <a:p>
            <a:pPr marL="72000">
              <a:lnSpc>
                <a:spcPct val="100000"/>
              </a:lnSpc>
              <a:spcBef>
                <a:spcPts val="830"/>
              </a:spcBef>
            </a:pPr>
            <a:r>
              <a:rPr lang="en-GB" sz="2000" dirty="0">
                <a:latin typeface="Tahoma" panose="020B0604030504040204" pitchFamily="34" charset="0"/>
                <a:ea typeface="Tahoma" panose="020B0604030504040204" pitchFamily="34" charset="0"/>
                <a:cs typeface="Tahoma" panose="020B0604030504040204" pitchFamily="34" charset="0"/>
              </a:rPr>
              <a:t>We will continue to send home activities for you to do at home if you wish to. These will be linked to the learning in class.</a:t>
            </a:r>
          </a:p>
          <a:p>
            <a:pPr marL="72000">
              <a:lnSpc>
                <a:spcPct val="100000"/>
              </a:lnSpc>
              <a:spcBef>
                <a:spcPts val="830"/>
              </a:spcBef>
            </a:pPr>
            <a:r>
              <a:rPr lang="en-GB" sz="2000" dirty="0">
                <a:latin typeface="Tahoma" panose="020B0604030504040204" pitchFamily="34" charset="0"/>
                <a:ea typeface="Tahoma" panose="020B0604030504040204" pitchFamily="34" charset="0"/>
                <a:cs typeface="Tahoma" panose="020B0604030504040204" pitchFamily="34" charset="0"/>
              </a:rPr>
              <a:t>We will look at these if they are brought into school.</a:t>
            </a:r>
          </a:p>
          <a:p>
            <a:pPr marL="72000">
              <a:lnSpc>
                <a:spcPct val="100000"/>
              </a:lnSpc>
              <a:spcBef>
                <a:spcPts val="830"/>
              </a:spcBef>
            </a:pPr>
            <a:r>
              <a:rPr lang="en-GB" sz="2000" b="1" u="sng" dirty="0">
                <a:solidFill>
                  <a:schemeClr val="tx2"/>
                </a:solidFill>
                <a:latin typeface="Tahoma" panose="020B0604030504040204" pitchFamily="34" charset="0"/>
                <a:ea typeface="Tahoma" panose="020B0604030504040204" pitchFamily="34" charset="0"/>
                <a:cs typeface="Tahoma" panose="020B0604030504040204" pitchFamily="34" charset="0"/>
              </a:rPr>
              <a:t>Weekly Advanced Organiser</a:t>
            </a:r>
          </a:p>
          <a:p>
            <a:pPr marL="72000">
              <a:lnSpc>
                <a:spcPct val="100000"/>
              </a:lnSpc>
              <a:spcBef>
                <a:spcPts val="830"/>
              </a:spcBef>
            </a:pP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Please use this to support you in talking to your child about what they might have been learning at school. This will enable them to show you what they know and to extend and embed their learning</a:t>
            </a:r>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10013522" y="394404"/>
            <a:ext cx="4646930" cy="8329844"/>
          </a:xfrm>
          <a:prstGeom prst="rect">
            <a:avLst/>
          </a:prstGeom>
          <a:ln w="31750">
            <a:solidFill>
              <a:srgbClr val="5B9BD4"/>
            </a:solidFill>
          </a:ln>
        </p:spPr>
        <p:txBody>
          <a:bodyPr vert="horz" wrap="square" lIns="0" tIns="17145" rIns="0" bIns="0" rtlCol="0">
            <a:spAutoFit/>
          </a:bodyPr>
          <a:lstStyle/>
          <a:p>
            <a:pPr marL="52069">
              <a:lnSpc>
                <a:spcPct val="100000"/>
              </a:lnSpc>
              <a:spcBef>
                <a:spcPts val="135"/>
              </a:spcBef>
            </a:pPr>
            <a:r>
              <a:rPr lang="en-GB" sz="2000" b="1" u="sng" spc="-2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Useful Reminders</a:t>
            </a:r>
          </a:p>
          <a:p>
            <a:pPr marL="394969" indent="-342900">
              <a:lnSpc>
                <a:spcPct val="100000"/>
              </a:lnSpc>
              <a:spcBef>
                <a:spcPts val="135"/>
              </a:spcBef>
              <a:buFont typeface="Arial" panose="020B0604020202020204" pitchFamily="34" charset="0"/>
              <a:buChar char="•"/>
            </a:pPr>
            <a:r>
              <a:rPr lang="en-GB" sz="2000" spc="-20" dirty="0">
                <a:solidFill>
                  <a:schemeClr val="tx1"/>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Long hair should be tied back</a:t>
            </a:r>
          </a:p>
          <a:p>
            <a:pPr marL="342900" indent="-342900">
              <a:buFont typeface="Arial" panose="020B0604020202020204" pitchFamily="34" charset="0"/>
              <a:buChar char="•"/>
            </a:pPr>
            <a:r>
              <a:rPr lang="en-GB" sz="2000" dirty="0">
                <a:solidFill>
                  <a:schemeClr val="tx1"/>
                </a:solidFill>
                <a:latin typeface="Tahoma" pitchFamily="34" charset="0"/>
                <a:ea typeface="Tahoma" pitchFamily="34" charset="0"/>
                <a:cs typeface="Tahoma" pitchFamily="34" charset="0"/>
              </a:rPr>
              <a:t>Named water bottle in class </a:t>
            </a:r>
            <a:r>
              <a:rPr lang="en-GB" sz="2000" b="1" dirty="0">
                <a:solidFill>
                  <a:schemeClr val="tx1"/>
                </a:solidFill>
                <a:latin typeface="Tahoma" pitchFamily="34" charset="0"/>
                <a:ea typeface="Tahoma" pitchFamily="34" charset="0"/>
                <a:cs typeface="Tahoma" pitchFamily="34" charset="0"/>
              </a:rPr>
              <a:t>everyday</a:t>
            </a:r>
            <a:r>
              <a:rPr lang="en-GB" sz="2000" dirty="0">
                <a:solidFill>
                  <a:schemeClr val="tx1"/>
                </a:solidFill>
                <a:latin typeface="Tahoma" pitchFamily="34" charset="0"/>
                <a:ea typeface="Tahoma" pitchFamily="34" charset="0"/>
                <a:cs typeface="Tahoma" pitchFamily="34" charset="0"/>
              </a:rPr>
              <a:t> </a:t>
            </a:r>
          </a:p>
          <a:p>
            <a:pPr marL="342900" indent="-342900">
              <a:buFont typeface="Arial" panose="020B0604020202020204" pitchFamily="34" charset="0"/>
              <a:buChar char="•"/>
            </a:pPr>
            <a:r>
              <a:rPr lang="en-GB" sz="2000" dirty="0">
                <a:solidFill>
                  <a:schemeClr val="tx1"/>
                </a:solidFill>
                <a:latin typeface="Tahoma" pitchFamily="34" charset="0"/>
                <a:ea typeface="Tahoma" pitchFamily="34" charset="0"/>
                <a:cs typeface="Tahoma" pitchFamily="34" charset="0"/>
              </a:rPr>
              <a:t>During the morning session each child can choose to have a snack and some milk</a:t>
            </a:r>
          </a:p>
          <a:p>
            <a:pPr marL="342900" indent="-342900">
              <a:buFont typeface="Arial" panose="020B0604020202020204" pitchFamily="34" charset="0"/>
              <a:buChar char="•"/>
            </a:pPr>
            <a:r>
              <a:rPr lang="en-GB" sz="2000" dirty="0">
                <a:solidFill>
                  <a:schemeClr val="tx1"/>
                </a:solidFill>
                <a:latin typeface="Tahoma" pitchFamily="34" charset="0"/>
                <a:ea typeface="Tahoma" pitchFamily="34" charset="0"/>
                <a:cs typeface="Tahoma" pitchFamily="34" charset="0"/>
              </a:rPr>
              <a:t>Please let your child know if they have a letter or note and to hand it into us. This will help to develop their independence, ready for Y1. </a:t>
            </a:r>
          </a:p>
          <a:p>
            <a:pPr marL="342900" indent="-342900">
              <a:buFont typeface="Arial" panose="020B0604020202020204" pitchFamily="34" charset="0"/>
              <a:buChar char="•"/>
            </a:pPr>
            <a:r>
              <a:rPr lang="en-GB" sz="2000" dirty="0">
                <a:solidFill>
                  <a:schemeClr val="tx1"/>
                </a:solidFill>
                <a:latin typeface="Tahoma" pitchFamily="34" charset="0"/>
                <a:ea typeface="Tahoma" pitchFamily="34" charset="0"/>
                <a:cs typeface="Tahoma" pitchFamily="34" charset="0"/>
              </a:rPr>
              <a:t>If the children do not have trainers for PE, these would be useful. They can be any colour,</a:t>
            </a:r>
            <a:r>
              <a:rPr lang="en-GB" sz="2000" b="1" dirty="0">
                <a:solidFill>
                  <a:schemeClr val="tx1"/>
                </a:solidFill>
                <a:latin typeface="Tahoma" pitchFamily="34" charset="0"/>
                <a:ea typeface="Tahoma" pitchFamily="34" charset="0"/>
                <a:cs typeface="Tahoma" pitchFamily="34" charset="0"/>
              </a:rPr>
              <a:t> BUT PLEASE NO LACES</a:t>
            </a:r>
          </a:p>
          <a:p>
            <a:pPr marL="342900" indent="-342900">
              <a:buFont typeface="Arial" panose="020B0604020202020204" pitchFamily="34" charset="0"/>
              <a:buChar char="•"/>
            </a:pPr>
            <a:r>
              <a:rPr lang="en-GB" sz="2000" b="1" dirty="0">
                <a:solidFill>
                  <a:schemeClr val="tx1"/>
                </a:solidFill>
                <a:latin typeface="Tahoma" pitchFamily="34" charset="0"/>
                <a:ea typeface="Tahoma" pitchFamily="34" charset="0"/>
                <a:cs typeface="Tahoma" pitchFamily="34" charset="0"/>
              </a:rPr>
              <a:t>Also tracksuit trousers (joggers) for PE</a:t>
            </a:r>
          </a:p>
          <a:p>
            <a:pPr marL="394969" indent="-342900">
              <a:lnSpc>
                <a:spcPct val="100000"/>
              </a:lnSpc>
              <a:spcBef>
                <a:spcPts val="135"/>
              </a:spcBef>
              <a:buFont typeface="Arial" panose="020B0604020202020204" pitchFamily="34" charset="0"/>
              <a:buChar char="•"/>
            </a:pPr>
            <a:r>
              <a:rPr lang="en-GB" sz="2000" spc="-20" dirty="0">
                <a:solidFill>
                  <a:schemeClr val="tx1"/>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Please check labels in clothes are still clear (We have a growing number of unnamed items which we cannot return)</a:t>
            </a:r>
          </a:p>
          <a:p>
            <a:pPr marL="394969" indent="-342900">
              <a:lnSpc>
                <a:spcPct val="100000"/>
              </a:lnSpc>
              <a:spcBef>
                <a:spcPts val="135"/>
              </a:spcBef>
              <a:buFont typeface="Arial" panose="020B0604020202020204" pitchFamily="34" charset="0"/>
              <a:buChar char="•"/>
            </a:pPr>
            <a:r>
              <a:rPr lang="en-GB" sz="2000" spc="-20" dirty="0">
                <a:solidFill>
                  <a:schemeClr val="tx1"/>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Library book returned to school on a Tuesday</a:t>
            </a:r>
          </a:p>
          <a:p>
            <a:pPr marL="394969" indent="-342900">
              <a:lnSpc>
                <a:spcPct val="100000"/>
              </a:lnSpc>
              <a:spcBef>
                <a:spcPts val="135"/>
              </a:spcBef>
              <a:buFont typeface="Arial" panose="020B0604020202020204" pitchFamily="34" charset="0"/>
              <a:buChar char="•"/>
            </a:pPr>
            <a:r>
              <a:rPr lang="en-GB" sz="2000" spc="-20" dirty="0">
                <a:solidFill>
                  <a:schemeClr val="tx1"/>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Please return reading folders on a Monday. New books will be sent home on Tuesdays</a:t>
            </a:r>
          </a:p>
          <a:p>
            <a:pPr marL="52069">
              <a:lnSpc>
                <a:spcPct val="100000"/>
              </a:lnSpc>
              <a:spcBef>
                <a:spcPts val="135"/>
              </a:spcBef>
            </a:pPr>
            <a:endParaRPr sz="1600" dirty="0">
              <a:latin typeface="Garamond"/>
              <a:cs typeface="Tahoma" panose="020B0604030504040204" pitchFamily="34" charset="0"/>
            </a:endParaRPr>
          </a:p>
        </p:txBody>
      </p:sp>
      <p:sp>
        <p:nvSpPr>
          <p:cNvPr id="6" name="object 6"/>
          <p:cNvSpPr txBox="1"/>
          <p:nvPr/>
        </p:nvSpPr>
        <p:spPr>
          <a:xfrm>
            <a:off x="5066791" y="1737740"/>
            <a:ext cx="4620260" cy="4556504"/>
          </a:xfrm>
          <a:prstGeom prst="rect">
            <a:avLst/>
          </a:prstGeom>
          <a:ln w="31750">
            <a:solidFill>
              <a:srgbClr val="5B9BD4"/>
            </a:solidFill>
          </a:ln>
        </p:spPr>
        <p:txBody>
          <a:bodyPr vert="horz" wrap="square" lIns="0" tIns="4445" rIns="0" bIns="0" rtlCol="0">
            <a:spAutoFit/>
          </a:bodyPr>
          <a:lstStyle/>
          <a:p>
            <a:pPr marL="52705">
              <a:lnSpc>
                <a:spcPct val="100000"/>
              </a:lnSpc>
              <a:spcBef>
                <a:spcPts val="35"/>
              </a:spcBef>
            </a:pPr>
            <a:r>
              <a:rPr lang="en-GB" sz="2000" b="1" u="sng"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Texts we will be using this term will include</a:t>
            </a:r>
            <a:endParaRPr sz="2000" dirty="0">
              <a:latin typeface="Tahoma" panose="020B0604030504040204" pitchFamily="34" charset="0"/>
              <a:ea typeface="Tahoma" panose="020B0604030504040204" pitchFamily="34" charset="0"/>
              <a:cs typeface="Tahoma" panose="020B0604030504040204" pitchFamily="34" charset="0"/>
            </a:endParaRPr>
          </a:p>
          <a:p>
            <a:pPr marL="52705" marR="66675">
              <a:lnSpc>
                <a:spcPct val="93900"/>
              </a:lnSpc>
              <a:spcAft>
                <a:spcPts val="600"/>
              </a:spcAft>
            </a:pPr>
            <a:endParaRPr sz="2000" dirty="0">
              <a:latin typeface="Garamond"/>
              <a:cs typeface="Garamond"/>
            </a:endParaRPr>
          </a:p>
          <a:p>
            <a:pPr>
              <a:lnSpc>
                <a:spcPct val="100000"/>
              </a:lnSpc>
              <a:spcBef>
                <a:spcPts val="30"/>
              </a:spcBef>
            </a:pPr>
            <a:endParaRPr lang="en-GB" sz="2900" dirty="0">
              <a:latin typeface="Garamond"/>
              <a:cs typeface="Garamond"/>
            </a:endParaRPr>
          </a:p>
          <a:p>
            <a:pPr>
              <a:lnSpc>
                <a:spcPct val="100000"/>
              </a:lnSpc>
              <a:spcBef>
                <a:spcPts val="30"/>
              </a:spcBef>
            </a:pPr>
            <a:endParaRPr lang="en-GB" sz="2900" dirty="0">
              <a:latin typeface="Garamond"/>
              <a:cs typeface="Garamond"/>
            </a:endParaRPr>
          </a:p>
          <a:p>
            <a:pPr>
              <a:lnSpc>
                <a:spcPct val="100000"/>
              </a:lnSpc>
              <a:spcBef>
                <a:spcPts val="30"/>
              </a:spcBef>
            </a:pPr>
            <a:endParaRPr lang="en-GB" sz="2900" dirty="0">
              <a:latin typeface="Garamond"/>
              <a:cs typeface="Garamond"/>
            </a:endParaRPr>
          </a:p>
          <a:p>
            <a:pPr>
              <a:lnSpc>
                <a:spcPct val="100000"/>
              </a:lnSpc>
              <a:spcBef>
                <a:spcPts val="30"/>
              </a:spcBef>
            </a:pPr>
            <a:endParaRPr lang="en-GB" sz="2900" dirty="0">
              <a:latin typeface="Garamond"/>
              <a:cs typeface="Garamond"/>
            </a:endParaRPr>
          </a:p>
          <a:p>
            <a:pPr>
              <a:lnSpc>
                <a:spcPct val="100000"/>
              </a:lnSpc>
              <a:spcBef>
                <a:spcPts val="30"/>
              </a:spcBef>
            </a:pPr>
            <a:endParaRPr lang="en-GB" sz="2900" dirty="0">
              <a:latin typeface="Garamond"/>
              <a:cs typeface="Garamond"/>
            </a:endParaRPr>
          </a:p>
          <a:p>
            <a:pPr>
              <a:lnSpc>
                <a:spcPct val="100000"/>
              </a:lnSpc>
              <a:spcBef>
                <a:spcPts val="30"/>
              </a:spcBef>
            </a:pPr>
            <a:endParaRPr lang="en-GB" sz="2900" dirty="0">
              <a:latin typeface="Garamond"/>
              <a:cs typeface="Garamond"/>
            </a:endParaRPr>
          </a:p>
          <a:p>
            <a:pPr>
              <a:lnSpc>
                <a:spcPct val="100000"/>
              </a:lnSpc>
              <a:spcBef>
                <a:spcPts val="30"/>
              </a:spcBef>
            </a:pPr>
            <a:endParaRPr lang="en-GB" sz="2900" dirty="0">
              <a:latin typeface="Garamond"/>
              <a:cs typeface="Garamond"/>
            </a:endParaRPr>
          </a:p>
          <a:p>
            <a:pPr>
              <a:lnSpc>
                <a:spcPct val="100000"/>
              </a:lnSpc>
              <a:spcBef>
                <a:spcPts val="30"/>
              </a:spcBef>
            </a:pPr>
            <a:endParaRPr sz="2900" dirty="0">
              <a:latin typeface="Garamond"/>
              <a:cs typeface="Garamond"/>
            </a:endParaRPr>
          </a:p>
        </p:txBody>
      </p:sp>
      <p:sp>
        <p:nvSpPr>
          <p:cNvPr id="7" name="object 7"/>
          <p:cNvSpPr txBox="1"/>
          <p:nvPr/>
        </p:nvSpPr>
        <p:spPr>
          <a:xfrm>
            <a:off x="5023575" y="6366560"/>
            <a:ext cx="4646930" cy="4237057"/>
          </a:xfrm>
          <a:prstGeom prst="rect">
            <a:avLst/>
          </a:prstGeom>
          <a:ln w="31750">
            <a:solidFill>
              <a:srgbClr val="5B9BD4"/>
            </a:solidFill>
          </a:ln>
        </p:spPr>
        <p:txBody>
          <a:bodyPr vert="horz" wrap="square" lIns="0" tIns="5080" rIns="0" bIns="0" rtlCol="0">
            <a:spAutoFit/>
          </a:bodyPr>
          <a:lstStyle/>
          <a:p>
            <a:pPr marL="52069">
              <a:lnSpc>
                <a:spcPct val="100000"/>
              </a:lnSpc>
              <a:spcBef>
                <a:spcPts val="40"/>
              </a:spcBef>
            </a:pPr>
            <a:r>
              <a:rPr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Websites</a:t>
            </a:r>
            <a:r>
              <a:rPr sz="2000" b="1" u="sng" spc="-3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 </a:t>
            </a:r>
            <a:r>
              <a:rPr sz="2000" b="1" u="sng"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to</a:t>
            </a:r>
            <a:r>
              <a:rPr sz="2000" b="1" u="sng" spc="-2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 </a:t>
            </a:r>
            <a:r>
              <a:rPr sz="2000" b="1" u="sng"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Support</a:t>
            </a:r>
            <a:r>
              <a:rPr sz="2000" b="1" u="sng" spc="-2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 </a:t>
            </a:r>
            <a:r>
              <a:rPr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rPr>
              <a:t>Learning</a:t>
            </a:r>
            <a:endParaRPr lang="en-GB" sz="2000" b="1" u="sng" spc="-10" dirty="0">
              <a:solidFill>
                <a:srgbClr val="4475A0"/>
              </a:solidFill>
              <a:uFill>
                <a:solidFill>
                  <a:srgbClr val="4475A0"/>
                </a:solidFill>
              </a:uFill>
              <a:latin typeface="Tahoma" panose="020B0604030504040204" pitchFamily="34" charset="0"/>
              <a:ea typeface="Tahoma" panose="020B0604030504040204" pitchFamily="34" charset="0"/>
              <a:cs typeface="Tahoma" panose="020B0604030504040204" pitchFamily="34" charset="0"/>
            </a:endParaRPr>
          </a:p>
          <a:p>
            <a:pPr marL="52069">
              <a:lnSpc>
                <a:spcPct val="100000"/>
              </a:lnSpc>
              <a:spcBef>
                <a:spcPts val="40"/>
              </a:spcBef>
            </a:pPr>
            <a:endParaRPr sz="2000" dirty="0">
              <a:latin typeface="Garamond"/>
              <a:cs typeface="Garamond"/>
            </a:endParaRPr>
          </a:p>
          <a:p>
            <a:pPr marL="52069">
              <a:lnSpc>
                <a:spcPct val="100000"/>
              </a:lnSpc>
              <a:spcBef>
                <a:spcPts val="295"/>
              </a:spcBef>
            </a:pPr>
            <a:r>
              <a:rPr lang="en-GB" sz="2000" dirty="0">
                <a:latin typeface="Garamond"/>
                <a:cs typeface="Garamond"/>
                <a:hlinkClick r:id="rId2"/>
              </a:rPr>
              <a:t>https://www.bbc.co.uk/bitesize/subjects/zphybqt</a:t>
            </a:r>
            <a:r>
              <a:rPr lang="en-GB" sz="2000" dirty="0">
                <a:latin typeface="Garamond"/>
                <a:cs typeface="Garamond"/>
              </a:rPr>
              <a:t> </a:t>
            </a:r>
          </a:p>
          <a:p>
            <a:pPr marL="52069">
              <a:lnSpc>
                <a:spcPct val="100000"/>
              </a:lnSpc>
              <a:spcBef>
                <a:spcPts val="295"/>
              </a:spcBef>
            </a:pPr>
            <a:r>
              <a:rPr lang="en-GB" sz="2000" dirty="0">
                <a:latin typeface="Garamond"/>
                <a:cs typeface="Garamond"/>
                <a:hlinkClick r:id="rId3"/>
              </a:rPr>
              <a:t>https://www.bbc.co.uk/bitesize/subjects/zhtf3j6</a:t>
            </a:r>
            <a:r>
              <a:rPr lang="en-GB" sz="2000" dirty="0">
                <a:latin typeface="Garamond"/>
                <a:cs typeface="Garamond"/>
              </a:rPr>
              <a:t> </a:t>
            </a:r>
          </a:p>
          <a:p>
            <a:pPr marL="52069">
              <a:lnSpc>
                <a:spcPct val="100000"/>
              </a:lnSpc>
              <a:spcBef>
                <a:spcPts val="295"/>
              </a:spcBef>
            </a:pPr>
            <a:r>
              <a:rPr lang="en-GB" sz="2000" dirty="0">
                <a:latin typeface="Garamond"/>
                <a:cs typeface="Garamond"/>
                <a:hlinkClick r:id="rId4"/>
              </a:rPr>
              <a:t>https://www.phonicsbloom.com/uk/game/list/phonics-games-phase-3</a:t>
            </a:r>
            <a:r>
              <a:rPr lang="en-GB" sz="2000" dirty="0">
                <a:latin typeface="Garamond"/>
                <a:cs typeface="Garamond"/>
              </a:rPr>
              <a:t> </a:t>
            </a:r>
          </a:p>
          <a:p>
            <a:pPr marL="52069">
              <a:lnSpc>
                <a:spcPct val="100000"/>
              </a:lnSpc>
              <a:spcBef>
                <a:spcPts val="295"/>
              </a:spcBef>
            </a:pPr>
            <a:r>
              <a:rPr lang="en-GB" sz="2000" dirty="0">
                <a:latin typeface="Garamond"/>
                <a:cs typeface="Garamond"/>
                <a:hlinkClick r:id="rId5"/>
              </a:rPr>
              <a:t>https://www.bbc.co.uk/cbeebies/shows/mini-beast-adventure-with-jess</a:t>
            </a:r>
            <a:endParaRPr lang="en-GB" sz="2000" dirty="0">
              <a:latin typeface="Garamond"/>
              <a:cs typeface="Garamond"/>
            </a:endParaRPr>
          </a:p>
          <a:p>
            <a:pPr marL="52069">
              <a:lnSpc>
                <a:spcPct val="100000"/>
              </a:lnSpc>
              <a:spcBef>
                <a:spcPts val="295"/>
              </a:spcBef>
            </a:pPr>
            <a:r>
              <a:rPr lang="en-GB" sz="2000" dirty="0">
                <a:latin typeface="Garamond"/>
                <a:cs typeface="Garamond"/>
                <a:hlinkClick r:id="rId6"/>
              </a:rPr>
              <a:t>https://www.woodlandtrust.org.uk/blog/2019/06/minibeast-activities-crafts/</a:t>
            </a:r>
            <a:r>
              <a:rPr lang="en-GB" sz="2000" dirty="0">
                <a:latin typeface="Garamond"/>
                <a:cs typeface="Garamond"/>
              </a:rPr>
              <a:t>  </a:t>
            </a:r>
          </a:p>
          <a:p>
            <a:pPr marL="52069">
              <a:lnSpc>
                <a:spcPct val="100000"/>
              </a:lnSpc>
              <a:spcBef>
                <a:spcPts val="295"/>
              </a:spcBef>
            </a:pPr>
            <a:endParaRPr lang="en-GB" sz="2000" dirty="0">
              <a:latin typeface="Garamond"/>
              <a:cs typeface="Garamond"/>
            </a:endParaRPr>
          </a:p>
        </p:txBody>
      </p:sp>
      <p:sp>
        <p:nvSpPr>
          <p:cNvPr id="12" name="Text Box 1">
            <a:extLst>
              <a:ext uri="{FF2B5EF4-FFF2-40B4-BE49-F238E27FC236}">
                <a16:creationId xmlns:a16="http://schemas.microsoft.com/office/drawing/2014/main" id="{E76F6A0F-4DA1-44D1-9F1E-C93E45197DB0}"/>
              </a:ext>
            </a:extLst>
          </p:cNvPr>
          <p:cNvSpPr txBox="1"/>
          <p:nvPr/>
        </p:nvSpPr>
        <p:spPr>
          <a:xfrm>
            <a:off x="1746187" y="726046"/>
            <a:ext cx="3086735" cy="34163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a:effectLst/>
                <a:latin typeface="Tahoma" panose="020B0604030504040204" pitchFamily="34" charset="0"/>
                <a:ea typeface="Calibri" panose="020F0502020204030204" pitchFamily="34" charset="0"/>
                <a:cs typeface="Times New Roman" panose="02020603050405020304" pitchFamily="18" charset="0"/>
              </a:rPr>
              <a:t>Cheddington Combined School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48E910A-1929-4880-BD23-ABA8B598C51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70837" y="320756"/>
            <a:ext cx="936625" cy="1033145"/>
          </a:xfrm>
          <a:prstGeom prst="rect">
            <a:avLst/>
          </a:prstGeom>
        </p:spPr>
      </p:pic>
      <p:pic>
        <p:nvPicPr>
          <p:cNvPr id="8" name="Picture 7">
            <a:extLst>
              <a:ext uri="{FF2B5EF4-FFF2-40B4-BE49-F238E27FC236}">
                <a16:creationId xmlns:a16="http://schemas.microsoft.com/office/drawing/2014/main" id="{A5521A30-ACE9-46D4-8F84-AE3B1F235E12}"/>
              </a:ext>
            </a:extLst>
          </p:cNvPr>
          <p:cNvPicPr>
            <a:picLocks noChangeAspect="1"/>
          </p:cNvPicPr>
          <p:nvPr/>
        </p:nvPicPr>
        <p:blipFill>
          <a:blip r:embed="rId8"/>
          <a:stretch>
            <a:fillRect/>
          </a:stretch>
        </p:blipFill>
        <p:spPr>
          <a:xfrm>
            <a:off x="5166957" y="2527300"/>
            <a:ext cx="2048388" cy="1463134"/>
          </a:xfrm>
          <a:prstGeom prst="rect">
            <a:avLst/>
          </a:prstGeom>
        </p:spPr>
      </p:pic>
      <p:sp>
        <p:nvSpPr>
          <p:cNvPr id="11" name="TextBox 10">
            <a:extLst>
              <a:ext uri="{FF2B5EF4-FFF2-40B4-BE49-F238E27FC236}">
                <a16:creationId xmlns:a16="http://schemas.microsoft.com/office/drawing/2014/main" id="{126FCC14-DF56-42BA-AE0B-754473F9EF99}"/>
              </a:ext>
            </a:extLst>
          </p:cNvPr>
          <p:cNvSpPr txBox="1"/>
          <p:nvPr/>
        </p:nvSpPr>
        <p:spPr>
          <a:xfrm>
            <a:off x="10051775" y="8851900"/>
            <a:ext cx="4666333" cy="1323439"/>
          </a:xfrm>
          <a:prstGeom prst="rect">
            <a:avLst/>
          </a:prstGeom>
          <a:noFill/>
          <a:ln>
            <a:solidFill>
              <a:schemeClr val="tx2"/>
            </a:solidFill>
          </a:ln>
        </p:spPr>
        <p:txBody>
          <a:bodyPr wrap="square" rtlCol="0">
            <a:spAutoFit/>
          </a:bodyPr>
          <a:lstStyle/>
          <a:p>
            <a:r>
              <a:rPr lang="en-GB" sz="2000" b="1" u="sng" dirty="0">
                <a:solidFill>
                  <a:schemeClr val="tx2"/>
                </a:solidFill>
                <a:latin typeface="Tahoma" panose="020B0604030504040204" pitchFamily="34" charset="0"/>
                <a:ea typeface="Tahoma" panose="020B0604030504040204" pitchFamily="34" charset="0"/>
                <a:cs typeface="Tahoma" panose="020B0604030504040204" pitchFamily="34" charset="0"/>
              </a:rPr>
              <a:t>Trips and visits</a:t>
            </a:r>
          </a:p>
          <a:p>
            <a:pPr marL="342900" indent="-34290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College Lake 24</a:t>
            </a:r>
            <a:r>
              <a:rPr lang="en-GB" sz="2000" baseline="30000" dirty="0">
                <a:latin typeface="Tahoma" panose="020B0604030504040204" pitchFamily="34" charset="0"/>
                <a:ea typeface="Tahoma" panose="020B0604030504040204" pitchFamily="34" charset="0"/>
                <a:cs typeface="Tahoma" panose="020B0604030504040204" pitchFamily="34" charset="0"/>
              </a:rPr>
              <a:t>th</a:t>
            </a:r>
            <a:r>
              <a:rPr lang="en-GB" sz="2000" dirty="0">
                <a:latin typeface="Tahoma" panose="020B0604030504040204" pitchFamily="34" charset="0"/>
                <a:ea typeface="Tahoma" panose="020B0604030504040204" pitchFamily="34" charset="0"/>
                <a:cs typeface="Tahoma" panose="020B0604030504040204" pitchFamily="34" charset="0"/>
              </a:rPr>
              <a:t> April</a:t>
            </a:r>
          </a:p>
          <a:p>
            <a:pPr marL="342900" indent="-34290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The History Man 19</a:t>
            </a:r>
            <a:r>
              <a:rPr lang="en-GB" sz="2000" baseline="30000" dirty="0">
                <a:latin typeface="Tahoma" panose="020B0604030504040204" pitchFamily="34" charset="0"/>
                <a:ea typeface="Tahoma" panose="020B0604030504040204" pitchFamily="34" charset="0"/>
                <a:cs typeface="Tahoma" panose="020B0604030504040204" pitchFamily="34" charset="0"/>
              </a:rPr>
              <a:t>th</a:t>
            </a:r>
            <a:r>
              <a:rPr lang="en-GB" sz="2000" dirty="0">
                <a:latin typeface="Tahoma" panose="020B0604030504040204" pitchFamily="34" charset="0"/>
                <a:ea typeface="Tahoma" panose="020B0604030504040204" pitchFamily="34" charset="0"/>
                <a:cs typeface="Tahoma" panose="020B0604030504040204" pitchFamily="34" charset="0"/>
              </a:rPr>
              <a:t> June (Castles, to revise previous learning)</a:t>
            </a:r>
          </a:p>
        </p:txBody>
      </p:sp>
      <p:pic>
        <p:nvPicPr>
          <p:cNvPr id="5" name="Picture 4">
            <a:extLst>
              <a:ext uri="{FF2B5EF4-FFF2-40B4-BE49-F238E27FC236}">
                <a16:creationId xmlns:a16="http://schemas.microsoft.com/office/drawing/2014/main" id="{CC245877-8B00-4962-B2CB-4C7ED749DE1E}"/>
              </a:ext>
            </a:extLst>
          </p:cNvPr>
          <p:cNvPicPr>
            <a:picLocks noChangeAspect="1"/>
          </p:cNvPicPr>
          <p:nvPr/>
        </p:nvPicPr>
        <p:blipFill>
          <a:blip r:embed="rId9"/>
          <a:stretch>
            <a:fillRect/>
          </a:stretch>
        </p:blipFill>
        <p:spPr>
          <a:xfrm>
            <a:off x="7493935" y="2986510"/>
            <a:ext cx="1914525" cy="1914525"/>
          </a:xfrm>
          <a:prstGeom prst="rect">
            <a:avLst/>
          </a:prstGeom>
        </p:spPr>
      </p:pic>
      <p:pic>
        <p:nvPicPr>
          <p:cNvPr id="14" name="Picture 13">
            <a:extLst>
              <a:ext uri="{FF2B5EF4-FFF2-40B4-BE49-F238E27FC236}">
                <a16:creationId xmlns:a16="http://schemas.microsoft.com/office/drawing/2014/main" id="{57AD8FE8-4FDE-4F1C-8E12-D8E8F90A3AC7}"/>
              </a:ext>
            </a:extLst>
          </p:cNvPr>
          <p:cNvPicPr>
            <a:picLocks noChangeAspect="1"/>
          </p:cNvPicPr>
          <p:nvPr/>
        </p:nvPicPr>
        <p:blipFill>
          <a:blip r:embed="rId10"/>
          <a:stretch>
            <a:fillRect/>
          </a:stretch>
        </p:blipFill>
        <p:spPr>
          <a:xfrm>
            <a:off x="5328844" y="4062750"/>
            <a:ext cx="2048388" cy="20432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475A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1525</TotalTime>
  <Words>832</Words>
  <Application>Microsoft Office PowerPoint</Application>
  <PresentationFormat>Custom</PresentationFormat>
  <Paragraphs>98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Garamond</vt:lpstr>
      <vt:lpstr>Tahoma</vt:lpstr>
      <vt:lpstr>Times New Roman</vt:lpstr>
      <vt:lpstr>Office Theme</vt:lpstr>
      <vt:lpstr>Year R Summer Term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Spring Curriculum Newsletter</dc:title>
  <dc:creator>GMcConalogue</dc:creator>
  <cp:lastModifiedBy>Anna Laidlaw</cp:lastModifiedBy>
  <cp:revision>34</cp:revision>
  <dcterms:created xsi:type="dcterms:W3CDTF">2023-03-16T07:47:10Z</dcterms:created>
  <dcterms:modified xsi:type="dcterms:W3CDTF">2024-04-16T17:25:59Z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2023-01-25T00:00:00Z</vt:filetime>
  </property>
  <property fmtid="{D5CDD505-2E9C-101B-9397-08002B2CF9AE}" pid="3" name="Creator">
    <vt:lpwstr>Microsoft® Publisher 2019</vt:lpwstr>
  </property>
  <property fmtid="{D5CDD505-2E9C-101B-9397-08002B2CF9AE}" pid="4" name="LastSaved">
    <vt:filetime>2023-03-16T00:00:00Z</vt:filetime>
  </property>
  <property fmtid="{D5CDD505-2E9C-101B-9397-08002B2CF9AE}" pid="5" name="Producer">
    <vt:lpwstr>Microsoft® Publisher 2019</vt:lpwstr>
  </property>
</Properties>
</file>